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64" r:id="rId2"/>
    <p:sldId id="256" r:id="rId3"/>
    <p:sldId id="263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9" r:id="rId34"/>
    <p:sldId id="340" r:id="rId35"/>
    <p:sldId id="338" r:id="rId36"/>
    <p:sldId id="341" r:id="rId37"/>
    <p:sldId id="342" r:id="rId38"/>
    <p:sldId id="343" r:id="rId39"/>
    <p:sldId id="344" r:id="rId40"/>
    <p:sldId id="345" r:id="rId41"/>
    <p:sldId id="346" r:id="rId42"/>
    <p:sldId id="348" r:id="rId43"/>
    <p:sldId id="351" r:id="rId44"/>
    <p:sldId id="352" r:id="rId45"/>
    <p:sldId id="353" r:id="rId46"/>
    <p:sldId id="354" r:id="rId47"/>
    <p:sldId id="359" r:id="rId48"/>
    <p:sldId id="347" r:id="rId49"/>
    <p:sldId id="360" r:id="rId50"/>
    <p:sldId id="361" r:id="rId51"/>
    <p:sldId id="364" r:id="rId52"/>
    <p:sldId id="362" r:id="rId53"/>
    <p:sldId id="363" r:id="rId54"/>
    <p:sldId id="374" r:id="rId55"/>
    <p:sldId id="375" r:id="rId56"/>
    <p:sldId id="39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5" r:id="rId65"/>
    <p:sldId id="383" r:id="rId66"/>
    <p:sldId id="387" r:id="rId67"/>
    <p:sldId id="388" r:id="rId68"/>
    <p:sldId id="390" r:id="rId69"/>
    <p:sldId id="391" r:id="rId70"/>
    <p:sldId id="392" r:id="rId71"/>
    <p:sldId id="396" r:id="rId72"/>
    <p:sldId id="397" r:id="rId73"/>
    <p:sldId id="398" r:id="rId74"/>
    <p:sldId id="394" r:id="rId75"/>
    <p:sldId id="399" r:id="rId76"/>
    <p:sldId id="400" r:id="rId77"/>
    <p:sldId id="401" r:id="rId78"/>
    <p:sldId id="402" r:id="rId79"/>
    <p:sldId id="393" r:id="rId80"/>
    <p:sldId id="403" r:id="rId81"/>
    <p:sldId id="404" r:id="rId82"/>
    <p:sldId id="405" r:id="rId83"/>
    <p:sldId id="406" r:id="rId84"/>
    <p:sldId id="407" r:id="rId85"/>
    <p:sldId id="365" r:id="rId86"/>
    <p:sldId id="366" r:id="rId87"/>
    <p:sldId id="367" r:id="rId88"/>
    <p:sldId id="368" r:id="rId89"/>
    <p:sldId id="369" r:id="rId90"/>
    <p:sldId id="370" r:id="rId91"/>
    <p:sldId id="372" r:id="rId92"/>
    <p:sldId id="371" r:id="rId93"/>
    <p:sldId id="373" r:id="rId94"/>
    <p:sldId id="305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0"/>
    <a:srgbClr val="0432FF"/>
    <a:srgbClr val="4472C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6683"/>
  </p:normalViewPr>
  <p:slideViewPr>
    <p:cSldViewPr snapToGrid="0" snapToObjects="1" showGuides="1">
      <p:cViewPr varScale="1">
        <p:scale>
          <a:sx n="121" d="100"/>
          <a:sy n="121" d="100"/>
        </p:scale>
        <p:origin x="200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6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2687A-A7E1-7D40-8E85-E6E53CD3F200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546B2-8582-F349-8D1E-F4C1BA91CC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6684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68733-7FE1-4B4A-A328-DDA859EAB88E}" type="datetimeFigureOut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8A200-B825-344E-BE09-E22B954053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34311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498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22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13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59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6627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68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722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073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48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972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9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5408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678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770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56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607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558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235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616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1741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227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9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83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218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9013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123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071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828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1722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318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599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2648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926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2721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1512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44524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4462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6809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963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7715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6313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046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07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596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57742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1514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74552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4120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72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2297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64835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9186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792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8909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646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81910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39338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6975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57344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45711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8732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694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705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7338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661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1088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5554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65970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1152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3129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0042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23476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14560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38397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9935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938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2593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886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2224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60547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26838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0450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7086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6069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640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6762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35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99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3359E9-A305-D944-B314-47BCBB7E1084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404685" y="65087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en-US" altLang="ko-KR" sz="800" b="0" i="0" kern="1200" smtClean="0"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FAST CAMPUS SCHOOL 2018</a:t>
            </a:r>
          </a:p>
          <a:p>
            <a:r>
              <a:rPr lang="en-US"/>
              <a:t>Copyright FAST CAMPUS Corp.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4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B5E0B-E31B-4444-9FBE-B895AE97DC4E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981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058374-224D-C047-B2BD-EC34BAED6202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17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7AC7FC-863D-3249-9489-B122B9821B42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43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ACB89A-9BA9-AA41-842E-E1C60E4BC446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49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92DCB6-AD24-8A41-86E4-870139419B2C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7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8A95E5-3545-E04D-8D09-48ACF1805E37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90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6E428-C56F-AF43-A6C3-20D8E4A8483A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509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99484-5500-324C-A2DE-89B53979F121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737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04AC9-3962-3745-B241-F9E7CF902580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70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7D7CFE-E5E1-3849-9A0C-1BEE2F9D4B52}" type="datetime1">
              <a:rPr kumimoji="1" lang="ko-KR" altLang="en-US" smtClean="0"/>
              <a:t>2019. 5. 29.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095CF-05EF-C041-9559-1A6EF72202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00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52285" y="6356350"/>
            <a:ext cx="27432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800" b="0" i="0" smtClean="0"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FAST CAMPUS SCHOOL 2018</a:t>
            </a:r>
          </a:p>
          <a:p>
            <a:r>
              <a:rPr lang="en-US" dirty="0"/>
              <a:t>Copyright FAST CAMPUS Corp. All Rights Reserved</a:t>
            </a:r>
          </a:p>
        </p:txBody>
      </p:sp>
      <p:sp>
        <p:nvSpPr>
          <p:cNvPr id="7" name="텍스트 상자 6"/>
          <p:cNvSpPr txBox="1"/>
          <p:nvPr userDrawn="1"/>
        </p:nvSpPr>
        <p:spPr>
          <a:xfrm>
            <a:off x="128336" y="136358"/>
            <a:ext cx="20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0" i="0" u="none">
                <a:latin typeface="Helvetica" charset="0"/>
                <a:ea typeface="Helvetica" charset="0"/>
                <a:cs typeface="Helvetica" charset="0"/>
              </a:rPr>
              <a:t>2018 FASTCAMPUS</a:t>
            </a:r>
            <a:r>
              <a:rPr kumimoji="1" lang="en-US" altLang="ko-KR" sz="800" b="0" i="0" u="none" baseline="0">
                <a:latin typeface="Helvetica" charset="0"/>
                <a:ea typeface="Helvetica" charset="0"/>
                <a:cs typeface="Helvetica" charset="0"/>
              </a:rPr>
              <a:t> Extension SCHOOL</a:t>
            </a:r>
            <a:endParaRPr kumimoji="1" lang="ko-KR" altLang="en-US" sz="800" b="0" i="0" u="none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" name="직선 연결선[R] 8"/>
          <p:cNvCxnSpPr/>
          <p:nvPr userDrawn="1"/>
        </p:nvCxnSpPr>
        <p:spPr>
          <a:xfrm>
            <a:off x="156410" y="326615"/>
            <a:ext cx="2021306" cy="91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69661" y="181955"/>
            <a:ext cx="925824" cy="289320"/>
          </a:xfrm>
          <a:prstGeom prst="rect">
            <a:avLst/>
          </a:prstGeom>
        </p:spPr>
      </p:pic>
      <p:sp>
        <p:nvSpPr>
          <p:cNvPr id="13" name="바닥글 개체 틀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27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ME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ingalpha.com/article/4100863-dr-kospis-protocol-global-growth-diagnosi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ongabiz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songhunhw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onghunhw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loratory_data_analysi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STP_%EB%A7%88%EC%BC%80%ED%8C%85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ogicalfox.com/blog/what-it-means-to-niche-down-and-how-to-do-it" TargetMode="Externa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lgolytics.com/tutorial-how-to-determine-the-quality-and-correctness-of-classification-models-part-1-introduction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orbes.com/sites/gilpress/2016/03/23/data-preparation-most-time-consuming-least-enjoyable-data-science-task-survey-says/#7a9598f66f63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mueller/introduction_to_ml_with_python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mapr.com/blog/predicting-breast-cancer-using-apache-spark-machine-learning-logistic-regressio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8B%A4%EC%A4%91%EA%B3%B5%EC%84%A0%EC%84%B1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Gradient_boosting" TargetMode="External"/><Relationship Id="rId3" Type="http://schemas.openxmlformats.org/officeDocument/2006/relationships/hyperlink" Target="https://en.wikipedia.org/wiki/Logistic_regression" TargetMode="External"/><Relationship Id="rId7" Type="http://schemas.openxmlformats.org/officeDocument/2006/relationships/hyperlink" Target="https://en.wikipedia.org/wiki/Random_forest" TargetMode="External"/><Relationship Id="rId12" Type="http://schemas.openxmlformats.org/officeDocument/2006/relationships/hyperlink" Target="https://en.wikipedia.org/wiki/Recurrent_neural_networ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Decision_tree" TargetMode="External"/><Relationship Id="rId11" Type="http://schemas.openxmlformats.org/officeDocument/2006/relationships/hyperlink" Target="https://en.wikipedia.org/wiki/Convolutional_neural_network" TargetMode="External"/><Relationship Id="rId5" Type="http://schemas.openxmlformats.org/officeDocument/2006/relationships/hyperlink" Target="https://en.wikipedia.org/wiki/K-nearest_neighbors_algorithm" TargetMode="External"/><Relationship Id="rId10" Type="http://schemas.openxmlformats.org/officeDocument/2006/relationships/hyperlink" Target="https://en.wikipedia.org/wiki/Artificial_neural_network" TargetMode="External"/><Relationship Id="rId4" Type="http://schemas.openxmlformats.org/officeDocument/2006/relationships/hyperlink" Target="https://en.wikipedia.org/wiki/Naive_Bayes_classifier" TargetMode="External"/><Relationship Id="rId9" Type="http://schemas.openxmlformats.org/officeDocument/2006/relationships/hyperlink" Target="https://en.wikipedia.org/wiki/Support_vector_machin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ueller/introduction_to_ml_with_pyth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ueller/introduction_to_ml_with_pyth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mlee729.github.io/r/machine%20learning/2015/03/19/1-loocv.html" TargetMode="Externa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ueller/introduction_to_ml_with_pytho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rants-on-machine-learning/smarter-parameter-sweeps-or-why-grid-search-is-plain-stupid-c17d97a0e88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github.com/amueller/introduction_to_ml_with_pytho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mueller/introduction_to_ml_with_pyth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mueller/introduction_to_ml_with_python" TargetMode="Externa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lgolytics.com/tutorial-how-to-determine-the-quality-and-correctness-of-classification-models-part-1-introduction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kuser.com/usability01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Matrix_completion" TargetMode="Externa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www.oreilly.com/library/view/statistics-for-machine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rn.impacthub.net/event/lean-lab-learn-about-and-practice-value-proposition-design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3months.tistory.com/368" TargetMode="External"/><Relationship Id="rId5" Type="http://schemas.openxmlformats.org/officeDocument/2006/relationships/hyperlink" Target="https://towardsdatascience.com/introduction-to-gradient-boosting-on-decision-trees-with-catboost-d511a9ccbd14" TargetMode="Externa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leananalyticsbook.com/one-metric-that-matters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519085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데이터 사이언스 </a:t>
            </a:r>
            <a:r>
              <a:rPr kumimoji="1" lang="en-US" altLang="ko-KR" dirty="0">
                <a:solidFill>
                  <a:schemeClr val="bg1"/>
                </a:solidFill>
              </a:rPr>
              <a:t>Extension SCHOOL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1" y="1238079"/>
            <a:ext cx="1034213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MECE (Mutually Exclusive Collectively Exhaustive)</a:t>
            </a:r>
          </a:p>
          <a:p>
            <a:br>
              <a:rPr lang="ko-KR" altLang="en-US" sz="1600" dirty="0"/>
            </a:br>
            <a:r>
              <a:rPr lang="ko-KR" altLang="en-US" sz="1200" dirty="0"/>
              <a:t>분석 </a:t>
            </a:r>
            <a:r>
              <a:rPr lang="en-US" altLang="ko-KR" sz="1200" dirty="0"/>
              <a:t>Frame</a:t>
            </a:r>
            <a:r>
              <a:rPr lang="ko-KR" altLang="en-US" sz="1200" dirty="0"/>
              <a:t>은 최종 목표를 달성하기 위한 나침반 혹은 지도와 같은 역할을 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보통 </a:t>
            </a:r>
            <a:r>
              <a:rPr lang="en-US" altLang="ko-KR" sz="1200" dirty="0"/>
              <a:t>Frame</a:t>
            </a:r>
            <a:r>
              <a:rPr lang="ko-KR" altLang="en-US" sz="1200" dirty="0"/>
              <a:t>은 최상위 목적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그 목적을 달성하기 위한 하위 목적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세부적인 </a:t>
            </a:r>
            <a:r>
              <a:rPr lang="en-US" altLang="ko-KR" sz="1200" dirty="0"/>
              <a:t>Task</a:t>
            </a:r>
            <a:r>
              <a:rPr lang="ko-KR" altLang="en-US" sz="1200" dirty="0"/>
              <a:t>로 구성이 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이러한 구성을 위해 목표와 </a:t>
            </a:r>
            <a:r>
              <a:rPr lang="en-US" altLang="ko-KR" sz="1200" dirty="0"/>
              <a:t>Task</a:t>
            </a:r>
            <a:r>
              <a:rPr lang="ko-KR" altLang="en-US" sz="1200" dirty="0"/>
              <a:t>를 잘 구분하고 분류하는 것이 중요한데</a:t>
            </a:r>
            <a:r>
              <a:rPr lang="en-US" altLang="ko-KR" sz="1200" dirty="0"/>
              <a:t>,  </a:t>
            </a:r>
            <a:r>
              <a:rPr lang="ko-KR" altLang="en-US" sz="1200" dirty="0"/>
              <a:t>이 과정에 많이 쓰이는 철학과 접근법이 </a:t>
            </a:r>
            <a:r>
              <a:rPr lang="en-US" altLang="ko-KR" sz="1200" dirty="0"/>
              <a:t>MECE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r>
              <a:rPr lang="en-US" altLang="ko-KR" sz="1200" b="1" dirty="0"/>
              <a:t>Mutually Exclusive Collectively Exhaustive</a:t>
            </a:r>
            <a:r>
              <a:rPr lang="ko-KR" altLang="en-US" sz="1200" b="1" dirty="0"/>
              <a:t>의 약자로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항목을 겹치지 않고 누락되지 않게 잘 나눈 것이라고 </a:t>
            </a:r>
            <a:r>
              <a:rPr lang="ko-KR" altLang="en-US" sz="1200" dirty="0"/>
              <a:t>할 수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특히 비즈니스 목적</a:t>
            </a:r>
            <a:r>
              <a:rPr lang="en-US" altLang="ko-KR" sz="1200" dirty="0"/>
              <a:t> </a:t>
            </a:r>
            <a:r>
              <a:rPr lang="ko-KR" altLang="en-US" sz="1200" dirty="0"/>
              <a:t>달성이나 이슈 해결</a:t>
            </a:r>
            <a:r>
              <a:rPr lang="en-US" altLang="ko-KR" sz="1200" dirty="0"/>
              <a:t>,</a:t>
            </a:r>
            <a:r>
              <a:rPr lang="ko-KR" altLang="en-US" sz="1200" dirty="0"/>
              <a:t> 데이터 분석의 목적을 달성하기 위한 </a:t>
            </a:r>
            <a:r>
              <a:rPr lang="en-US" altLang="ko-KR" sz="1200" dirty="0"/>
              <a:t>Frame</a:t>
            </a:r>
            <a:r>
              <a:rPr lang="ko-KR" altLang="en-US" sz="1200" dirty="0"/>
              <a:t>을 구성할 때 유용하게 사용할 수 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5124" name="Picture 4" descr="https://wikidocs.net/images/page/16571/me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581" y="3568287"/>
            <a:ext cx="2280621" cy="234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84566" y="5910825"/>
            <a:ext cx="11208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pl-PL" altLang="ko-KR" sz="900">
                <a:solidFill>
                  <a:srgbClr val="4183C4"/>
                </a:solidFill>
                <a:latin typeface="Malgun Gothic" charset="-127"/>
                <a:hlinkClick r:id="rId4"/>
              </a:rPr>
              <a:t>Wikipedia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4818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99763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앱 서비스 건강도에 대한 </a:t>
            </a:r>
            <a:r>
              <a:rPr lang="en-US" altLang="ko-KR" sz="1600" b="1" dirty="0"/>
              <a:t>MECE </a:t>
            </a:r>
            <a:r>
              <a:rPr lang="ko-KR" altLang="en-US" sz="1600" b="1" dirty="0"/>
              <a:t>접근법 예시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특정 앱 서비스의 건강도를 측정하는 지표를 계획한다고 가정해보자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서비스 건강도를 일별 방문자수</a:t>
            </a:r>
            <a:r>
              <a:rPr lang="en-US" altLang="ko-KR" sz="1200" dirty="0"/>
              <a:t>, </a:t>
            </a:r>
            <a:r>
              <a:rPr lang="ko-KR" altLang="en-US" sz="1200" dirty="0"/>
              <a:t>재방문율</a:t>
            </a:r>
            <a:r>
              <a:rPr lang="en-US" altLang="ko-KR" sz="1200" dirty="0"/>
              <a:t>, </a:t>
            </a:r>
            <a:r>
              <a:rPr lang="ko-KR" altLang="en-US" sz="1200" dirty="0"/>
              <a:t>구매율 및 재구매율 등으로 </a:t>
            </a:r>
            <a:r>
              <a:rPr lang="ko-KR" altLang="en-US" sz="1200" b="1" dirty="0"/>
              <a:t>서로 독립적인 하위 지표로 구성할 수 있으며</a:t>
            </a:r>
            <a:r>
              <a:rPr lang="en-US" altLang="ko-KR" sz="1200" b="1" dirty="0"/>
              <a:t>(ME), </a:t>
            </a:r>
            <a:r>
              <a:rPr lang="ko-KR" altLang="en-US" sz="1200" b="1" dirty="0"/>
              <a:t>누락없이</a:t>
            </a:r>
            <a:r>
              <a:rPr lang="en-US" altLang="ko-KR" sz="1200" b="1" dirty="0"/>
              <a:t>(CE)</a:t>
            </a:r>
            <a:r>
              <a:rPr lang="ko-KR" altLang="en-US" sz="1200" dirty="0"/>
              <a:t> 측정할 수 있을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047078" y="2487573"/>
            <a:ext cx="6096000" cy="43704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400" b="1" dirty="0">
                <a:latin typeface="Malgun Gothic" charset="-127"/>
              </a:rPr>
              <a:t> 앱 서비스 건강도</a:t>
            </a:r>
            <a:r>
              <a:rPr lang="en-US" altLang="ko-KR" sz="1400" b="1" dirty="0">
                <a:latin typeface="Malgun Gothic" charset="-127"/>
              </a:rPr>
              <a:t>?</a:t>
            </a:r>
            <a:endParaRPr lang="ko-KR" altLang="en-US" sz="1400" dirty="0"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방문자수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재방문자수 및 재방문율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방문자수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광고 채널별 유입자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자연 유입자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이용자수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특정 기능 이용자수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신규유저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기존유저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특정 기능 재이용자수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재이용율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신규유저</a:t>
            </a:r>
          </a:p>
          <a:p>
            <a:pPr marL="1600200" lvl="3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기존유저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재구매자 및 재구매율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신규구매자 및 구매전환율</a:t>
            </a:r>
          </a:p>
          <a:p>
            <a:pPr marL="1143000" lvl="2" indent="-22860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ARPU, ARPPU, LTV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공유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추천 제공자수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추천으로 인해 유입된 유저수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143000" lvl="2" indent="-228600">
              <a:buFont typeface="Arial" charset="0"/>
              <a:buChar char="•"/>
            </a:pPr>
            <a:r>
              <a:rPr lang="en-US" altLang="ko-KR" sz="1200" dirty="0"/>
              <a:t>..</a:t>
            </a:r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350026" y="3611904"/>
            <a:ext cx="3308126" cy="21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5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99763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타당도와 신뢰도</a:t>
            </a:r>
          </a:p>
          <a:p>
            <a:endParaRPr lang="en-US" altLang="ko-KR" sz="1600" dirty="0"/>
          </a:p>
          <a:p>
            <a:r>
              <a:rPr lang="ko-KR" altLang="en-US" sz="1200" dirty="0"/>
              <a:t>많은 논의를 통해 서로 독립적이며 누락없는 하위 지표를 </a:t>
            </a:r>
            <a:r>
              <a:rPr lang="ko-KR" altLang="en-US" sz="1200" b="1" dirty="0"/>
              <a:t>구성한후 그 지표가 건강도를 잘 대표하고 있는지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타당도</a:t>
            </a:r>
            <a:r>
              <a:rPr lang="en-US" altLang="ko-KR" sz="1200" b="1" dirty="0"/>
              <a:t>), </a:t>
            </a:r>
            <a:r>
              <a:rPr lang="ko-KR" altLang="en-US" sz="1200" b="1" dirty="0"/>
              <a:t>시간의 흐름에 관계 없이 </a:t>
            </a:r>
            <a:r>
              <a:rPr lang="en-US" altLang="ko-KR" sz="1200" b="1" dirty="0"/>
              <a:t>Robust</a:t>
            </a:r>
            <a:r>
              <a:rPr lang="ko-KR" altLang="en-US" sz="1200" b="1" dirty="0"/>
              <a:t>한 결과를 보이는지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신뢰도</a:t>
            </a:r>
            <a:r>
              <a:rPr lang="en-US" altLang="ko-KR" sz="1200" b="1" dirty="0"/>
              <a:t>) </a:t>
            </a:r>
            <a:r>
              <a:rPr lang="ko-KR" altLang="en-US" sz="1200" dirty="0"/>
              <a:t>등 종합적으로 고려하여 지표를 설정하고 </a:t>
            </a:r>
            <a:r>
              <a:rPr lang="en-US" altLang="ko-KR" sz="1200" dirty="0"/>
              <a:t>Tracking </a:t>
            </a:r>
            <a:r>
              <a:rPr lang="ko-KR" altLang="en-US" sz="1200" dirty="0"/>
              <a:t>하는 것은 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설정의 한 예시이다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951331" y="2572002"/>
            <a:ext cx="67619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latin typeface="Malgun Gothic" charset="-127"/>
              </a:rPr>
              <a:t>타당도</a:t>
            </a:r>
            <a:endParaRPr lang="en-US" altLang="ko-KR" sz="1200" b="1" dirty="0"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b="1" dirty="0">
                <a:latin typeface="Malgun Gothic" charset="-127"/>
              </a:rPr>
              <a:t> </a:t>
            </a:r>
            <a:r>
              <a:rPr lang="ko-KR" altLang="en-US" sz="1200" dirty="0">
                <a:latin typeface="Malgun Gothic" charset="-127"/>
              </a:rPr>
              <a:t>측정하고자 하는 지표를 타당한 방식으로 측정하고 있는가</a:t>
            </a:r>
            <a:r>
              <a:rPr lang="en-US" altLang="ko-KR" sz="1200" dirty="0">
                <a:latin typeface="Malgun Gothic" charset="-127"/>
              </a:rPr>
              <a:t>?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ko-KR" sz="1200" dirty="0">
                <a:latin typeface="Malgun Gothic" charset="-127"/>
              </a:rPr>
              <a:t>Benchmark</a:t>
            </a:r>
            <a:r>
              <a:rPr lang="ko-KR" altLang="en-US" sz="1200" dirty="0">
                <a:latin typeface="Malgun Gothic" charset="-127"/>
              </a:rPr>
              <a:t>와 상관관계는</a:t>
            </a:r>
            <a:r>
              <a:rPr lang="en-US" altLang="ko-KR" sz="1200" dirty="0"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latin typeface="Malgun Gothic" charset="-127"/>
              </a:rPr>
              <a:t> </a:t>
            </a:r>
            <a:r>
              <a:rPr lang="ko-KR" altLang="en-US" sz="1200" b="1" dirty="0">
                <a:latin typeface="Malgun Gothic" charset="-127"/>
              </a:rPr>
              <a:t>신뢰도</a:t>
            </a:r>
            <a:endParaRPr lang="en-US" altLang="ko-KR" sz="1200" b="1" dirty="0"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시간의 흐름에 상관없이 누가 측정을 해도 일관적으로 반복된 결과를 보이는가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 lvl="1">
              <a:buFont typeface="Arial" charset="0"/>
              <a:buChar char="•"/>
            </a:pPr>
            <a:r>
              <a:rPr lang="ko-KR" altLang="en-US" sz="1200" i="0" dirty="0">
                <a:solidFill>
                  <a:srgbClr val="000000"/>
                </a:solidFill>
                <a:effectLst/>
                <a:latin typeface="Malgun Gothic" charset="-127"/>
              </a:rPr>
              <a:t> 실제 값과 가깝게 측정되고 있는가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Malgun Gothic" charset="-127"/>
              </a:rPr>
              <a:t>?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Malgun Gothic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Malgun Gothic" charset="-127"/>
              </a:rPr>
              <a:t>(EX, RMSE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Malgun Gothic" charset="-127"/>
              </a:rPr>
              <a:t>가 적은가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Malgun Gothic" charset="-127"/>
              </a:rPr>
              <a:t>?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Malgun Gothic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Malgun Gothic" charset="-127"/>
              </a:rPr>
              <a:t>)</a:t>
            </a:r>
          </a:p>
          <a:p>
            <a:pPr lvl="1">
              <a:buFont typeface="Arial" charset="0"/>
              <a:buChar char="•"/>
            </a:pPr>
            <a:endParaRPr lang="en-US" altLang="ko-KR" sz="120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21967" y="61330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hlinkClick r:id="rId3"/>
              </a:rPr>
              <a:t>https://seekingalpha.com/article/4100863-dr-kospis-protocol-global-growth-diagnosis</a:t>
            </a:r>
            <a:endParaRPr lang="en-US" altLang="ko-KR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967" y="2736070"/>
            <a:ext cx="4455913" cy="33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4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99763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Logic Tree</a:t>
            </a:r>
          </a:p>
          <a:p>
            <a:endParaRPr lang="en-US" altLang="ko-KR" sz="1600" dirty="0"/>
          </a:p>
          <a:p>
            <a:r>
              <a:rPr lang="ko-KR" altLang="en-US" sz="1200" dirty="0"/>
              <a:t>이번엔 </a:t>
            </a:r>
            <a:r>
              <a:rPr lang="en-US" altLang="ko-KR" sz="1200" dirty="0"/>
              <a:t>Logic Tree</a:t>
            </a:r>
            <a:r>
              <a:rPr lang="ko-KR" altLang="en-US" sz="1200" dirty="0"/>
              <a:t>에 대해 알아보자</a:t>
            </a:r>
            <a:r>
              <a:rPr lang="en-US" altLang="ko-KR" sz="1200" dirty="0"/>
              <a:t>. Logic Tree </a:t>
            </a:r>
            <a:r>
              <a:rPr lang="ko-KR" altLang="en-US" sz="1200" dirty="0"/>
              <a:t>모습은 마치 머신러닝 기법인 </a:t>
            </a:r>
            <a:r>
              <a:rPr lang="en-US" altLang="ko-KR" sz="1200" dirty="0"/>
              <a:t>Decision Tree</a:t>
            </a:r>
            <a:r>
              <a:rPr lang="ko-KR" altLang="en-US" sz="1200" dirty="0"/>
              <a:t>의 유사하다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최종 목적을 세부적인 목적으로 분류하는 데 도움을 주는 방법론이다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상위 단계에서 하위 단계로 구분되어 내려갈 때 </a:t>
            </a:r>
            <a:r>
              <a:rPr lang="en-US" altLang="ko-KR" sz="1200" b="1" dirty="0"/>
              <a:t>MECE </a:t>
            </a:r>
            <a:r>
              <a:rPr lang="ko-KR" altLang="en-US" sz="1200" b="1" dirty="0"/>
              <a:t>철학에 근거해 잘게 쪼개질 때까지 진행</a:t>
            </a:r>
            <a:r>
              <a:rPr lang="ko-KR" altLang="en-US" sz="1200" dirty="0"/>
              <a:t>하는 것이 중요하다</a:t>
            </a:r>
            <a:r>
              <a:rPr lang="en-US" altLang="ko-KR" sz="1200" dirty="0"/>
              <a:t>. </a:t>
            </a:r>
          </a:p>
        </p:txBody>
      </p:sp>
      <p:pic>
        <p:nvPicPr>
          <p:cNvPr id="8194" name="Picture 2" descr="https://wikidocs.net/images/page/16571/logic_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7714" y="3326322"/>
            <a:ext cx="5958387" cy="22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86391" y="5689013"/>
            <a:ext cx="11031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DongaBiz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2348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238079"/>
            <a:ext cx="103313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Logic Tree</a:t>
            </a:r>
            <a:r>
              <a:rPr lang="ko-KR" altLang="en-US" sz="1600" b="1" dirty="0"/>
              <a:t> 예시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200" dirty="0"/>
              <a:t>지금까지 배운 </a:t>
            </a:r>
            <a:r>
              <a:rPr lang="en-US" altLang="ko-KR" sz="1200" dirty="0"/>
              <a:t>MECE</a:t>
            </a:r>
            <a:r>
              <a:rPr lang="ko-KR" altLang="en-US" sz="1200" dirty="0"/>
              <a:t>와 </a:t>
            </a:r>
            <a:r>
              <a:rPr lang="en-US" altLang="ko-KR" sz="1200" dirty="0"/>
              <a:t>Logic Tree</a:t>
            </a:r>
            <a:r>
              <a:rPr lang="ko-KR" altLang="en-US" sz="1200" dirty="0"/>
              <a:t>를 이용해</a:t>
            </a:r>
            <a:r>
              <a:rPr lang="en-US" altLang="ko-KR" sz="1200" dirty="0"/>
              <a:t>, </a:t>
            </a:r>
            <a:r>
              <a:rPr lang="ko-KR" altLang="en-US" sz="1200" dirty="0"/>
              <a:t>유저 사용성 분석의 목적에 맞는 분석 </a:t>
            </a:r>
            <a:r>
              <a:rPr lang="en-US" altLang="ko-KR" sz="1200" dirty="0"/>
              <a:t>Frame</a:t>
            </a:r>
            <a:r>
              <a:rPr lang="ko-KR" altLang="en-US" sz="1200" dirty="0"/>
              <a:t>을 작성</a:t>
            </a:r>
            <a:r>
              <a:rPr lang="en-US" altLang="ko-KR" sz="1200" dirty="0"/>
              <a:t>/</a:t>
            </a:r>
            <a:r>
              <a:rPr lang="ko-KR" altLang="en-US" sz="1200" dirty="0"/>
              <a:t>실습해보자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아래 예제를 참고하여 파워포인트나 키노트</a:t>
            </a:r>
            <a:r>
              <a:rPr lang="en-US" altLang="ko-KR" sz="1200" dirty="0"/>
              <a:t>, </a:t>
            </a:r>
            <a:r>
              <a:rPr lang="ko-KR" altLang="en-US" sz="1200" dirty="0"/>
              <a:t>혹은 메모장 등 프로그램을 실행시켜 최종목적부터 세부목적까지 작성해보고 </a:t>
            </a:r>
            <a:r>
              <a:rPr lang="en-US" altLang="ko-KR" sz="1200" dirty="0"/>
              <a:t>Feedback</a:t>
            </a:r>
            <a:r>
              <a:rPr lang="ko-KR" altLang="en-US" sz="1200" dirty="0"/>
              <a:t>을 구해보자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반드시 박스와 선을 이용할 필요는 없으며 방향도 위에서 아래로 내려가도 무방하다</a:t>
            </a:r>
            <a:r>
              <a:rPr lang="en-US" altLang="ko-KR" sz="1200" dirty="0"/>
              <a:t>. </a:t>
            </a:r>
          </a:p>
        </p:txBody>
      </p:sp>
      <p:pic>
        <p:nvPicPr>
          <p:cNvPr id="9218" name="Picture 2" descr="https://wikidocs.net/images/page/16571/ux_logic_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0767" y="3002262"/>
            <a:ext cx="4873214" cy="368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22776" y="3239858"/>
            <a:ext cx="436088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다른 분석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주제 예시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마케팅 프로모션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이벤트 타깃팅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브랜드 위상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이미지 측정 및 제고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개인화 컨텐츠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서비스 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매출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유료 결제자 상승 예측 모델링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타깃팅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어뷰징 사례 예측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분류 모델링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텍스트 분석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토픽 모델링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신규 지표 개발</a:t>
            </a:r>
          </a:p>
          <a:p>
            <a:br>
              <a:rPr lang="ko-KR" altLang="en-US" sz="1200" dirty="0"/>
            </a:b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652182" y="3002262"/>
            <a:ext cx="16337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퍼널 분석 로직트리</a:t>
            </a:r>
          </a:p>
        </p:txBody>
      </p:sp>
      <p:pic>
        <p:nvPicPr>
          <p:cNvPr id="7" name="Picture 2" descr="https://wikidocs.net/images/page/16571/output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1951" y="4171821"/>
            <a:ext cx="1176014" cy="13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33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182" y="1521107"/>
            <a:ext cx="997637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추가 고려 요소</a:t>
            </a:r>
          </a:p>
          <a:p>
            <a:endParaRPr lang="en-US" altLang="ko-KR" sz="1600" dirty="0"/>
          </a:p>
          <a:p>
            <a:r>
              <a:rPr lang="ko-KR" altLang="en-US" sz="1200" dirty="0"/>
              <a:t>데이터가 입수되고 앞에서 살펴본 문제 정의</a:t>
            </a:r>
            <a:r>
              <a:rPr lang="en-US" altLang="ko-KR" sz="1200" dirty="0"/>
              <a:t>, </a:t>
            </a:r>
            <a:r>
              <a:rPr lang="ko-KR" altLang="en-US" sz="1200" dirty="0"/>
              <a:t>가설 설정 및 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단계를 완료하였다면 분석 준비가 완료되었다고 볼 수 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다만</a:t>
            </a:r>
            <a:r>
              <a:rPr lang="en-US" altLang="ko-KR" sz="1200" dirty="0"/>
              <a:t>, </a:t>
            </a:r>
            <a:r>
              <a:rPr lang="ko-KR" altLang="en-US" sz="1200" dirty="0"/>
              <a:t>실무에서는 추가로 고려해야할 사항이 더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주로 </a:t>
            </a:r>
            <a:r>
              <a:rPr lang="en-US" altLang="ko-KR" sz="1200" b="1" dirty="0"/>
              <a:t>Management</a:t>
            </a:r>
            <a:r>
              <a:rPr lang="ko-KR" altLang="en-US" sz="1200" b="1" dirty="0"/>
              <a:t>와 관련된 부분</a:t>
            </a:r>
            <a:r>
              <a:rPr lang="ko-KR" altLang="en-US" sz="1200" dirty="0"/>
              <a:t>으로</a:t>
            </a:r>
            <a:r>
              <a:rPr lang="en-US" altLang="ko-KR" sz="1200" dirty="0"/>
              <a:t>, PM </a:t>
            </a:r>
            <a:r>
              <a:rPr lang="ko-KR" altLang="en-US" sz="1200" dirty="0"/>
              <a:t>혹은</a:t>
            </a:r>
            <a:r>
              <a:rPr lang="en-US" altLang="ko-KR" sz="1200" dirty="0"/>
              <a:t> </a:t>
            </a:r>
            <a:r>
              <a:rPr lang="ko-KR" altLang="en-US" sz="1200" dirty="0"/>
              <a:t>분석 요청자와 아래와 같은 사항을 논의할 필요가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b="1" dirty="0"/>
              <a:t>분석 프로젝트는 분석가 혹은 분석팀 자체적으로 진행되는 경우가 없으므로 </a:t>
            </a:r>
            <a:r>
              <a:rPr lang="ko-KR" altLang="en-US" sz="1200" dirty="0"/>
              <a:t>프로젝트를 둘러싼 외부적 상황</a:t>
            </a:r>
            <a:r>
              <a:rPr lang="en-US" altLang="ko-KR" sz="1200" dirty="0"/>
              <a:t>/</a:t>
            </a:r>
            <a:r>
              <a:rPr lang="ko-KR" altLang="en-US" sz="1200" dirty="0"/>
              <a:t>팀에 따라 크게 영향 받기도 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아래와 같은 추가 고려 사항을 소홀히하지 않도록 해야 불필요한 리소스 낭비를 최소화할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세부 일정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데드라인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중간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최종 공유 방식 및 공유 해당자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Project/Task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우선순위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동 기간 타 프로젝트가 있을 경우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우선순위 조정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유관팀 사전 논의 및 담당자 지정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(Co-workers)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필요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Resource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확보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소프트웨어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서버 등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368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전처리 단계</a:t>
            </a:r>
          </a:p>
          <a:p>
            <a:endParaRPr lang="en-US" altLang="ko-KR" sz="1600" dirty="0"/>
          </a:p>
          <a:p>
            <a:r>
              <a:rPr lang="ko-KR" altLang="en-US" sz="1200" dirty="0"/>
              <a:t>목적을 정의했고 가설 정립 및 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단계를 마쳤다면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실제 데이터를 수집</a:t>
            </a:r>
            <a:r>
              <a:rPr lang="en-US" altLang="ko-KR" sz="1200" dirty="0"/>
              <a:t>/</a:t>
            </a:r>
            <a:r>
              <a:rPr lang="ko-KR" altLang="en-US" sz="1200" dirty="0"/>
              <a:t>추출하여 </a:t>
            </a:r>
            <a:r>
              <a:rPr lang="ko-KR" altLang="en-US" sz="1200" b="1" dirty="0"/>
              <a:t>분석 단계를 준비하는 데이터 전처리</a:t>
            </a:r>
            <a:r>
              <a:rPr lang="ko-KR" altLang="en-US" sz="1200" dirty="0"/>
              <a:t> 단계를 진행한다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수집</a:t>
            </a:r>
            <a:r>
              <a:rPr lang="en-US" altLang="ko-KR" sz="1200" dirty="0"/>
              <a:t>/</a:t>
            </a:r>
            <a:r>
              <a:rPr lang="ko-KR" altLang="en-US" sz="1200" dirty="0"/>
              <a:t>추출과정은 엔지니어가 주로 담당하나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이 과정에서 </a:t>
            </a:r>
            <a:r>
              <a:rPr lang="ko-KR" altLang="en-US" sz="1200" b="1" dirty="0"/>
              <a:t>무엇을 수집할지 그리고 데이터의 </a:t>
            </a:r>
            <a:r>
              <a:rPr lang="en-US" altLang="ko-KR" sz="1200" b="1" dirty="0"/>
              <a:t>Quality</a:t>
            </a:r>
            <a:r>
              <a:rPr lang="ko-KR" altLang="en-US" sz="1200" b="1" dirty="0"/>
              <a:t>를 파악하는 것은 분석가가 관여하는 부분</a:t>
            </a:r>
            <a:r>
              <a:rPr lang="ko-KR" altLang="en-US" sz="1200" dirty="0"/>
              <a:t>임을 인지할 필요가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일반적으로 아래와 같은 이유로 바로 실제 분석을 하기 전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전처리 단계를 반드시 거쳐야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여러 데이터 소스 활용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테이블 스키마나 </a:t>
            </a:r>
            <a:r>
              <a:rPr lang="en-US" altLang="ko-KR" sz="1200" dirty="0"/>
              <a:t>Label, Type </a:t>
            </a:r>
            <a:r>
              <a:rPr lang="ko-KR" altLang="en-US" sz="1200" dirty="0"/>
              <a:t>등이 상이하여</a:t>
            </a:r>
            <a:r>
              <a:rPr lang="en-US" altLang="ko-KR" sz="1200" dirty="0"/>
              <a:t>, </a:t>
            </a:r>
            <a:r>
              <a:rPr lang="ko-KR" altLang="en-US" sz="1200" dirty="0"/>
              <a:t>분석을 위해 일관적인 방식으로 통합</a:t>
            </a:r>
            <a:r>
              <a:rPr lang="en-US" altLang="ko-KR" sz="1200" dirty="0"/>
              <a:t>/</a:t>
            </a:r>
            <a:r>
              <a:rPr lang="ko-KR" altLang="en-US" sz="1200" dirty="0"/>
              <a:t>변환 필요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기록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수집의 누락 및 오류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Missing Value, Errors, typo </a:t>
            </a:r>
            <a:r>
              <a:rPr lang="ko-KR" altLang="en-US" sz="1200" dirty="0"/>
              <a:t>발생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자연스러운 혹은 기계적으로 발생하는 이상치 </a:t>
            </a:r>
            <a:r>
              <a:rPr lang="en-US" altLang="ko-KR" sz="1200" b="1" dirty="0"/>
              <a:t>or </a:t>
            </a:r>
            <a:r>
              <a:rPr lang="ko-KR" altLang="en-US" sz="1200" b="1" dirty="0"/>
              <a:t>극단치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분석 목적에 맞지 않은 변수 혹은 분포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커뮤니케이션 오류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그외 알수 없는 이유들</a:t>
            </a:r>
          </a:p>
        </p:txBody>
      </p:sp>
      <p:pic>
        <p:nvPicPr>
          <p:cNvPr id="2050" name="Picture 2" descr="https://wikidocs.net/images/page/16574/garb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424" y="4655604"/>
            <a:ext cx="31242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전처리 가이드</a:t>
            </a:r>
          </a:p>
          <a:p>
            <a:endParaRPr lang="en-US" altLang="ko-KR" sz="1600" dirty="0"/>
          </a:p>
          <a:p>
            <a:r>
              <a:rPr lang="ko-KR" altLang="en-US" sz="1200" dirty="0"/>
              <a:t>위에 나열된 내용 이외에도 예상하지 못한 이유로 인해 결측치 및 이상치 등이 쉽게 발생할 수 있으며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이러한 문제가 있는 데이터를 전처리하지 않고 분석 혹은 모델링 등의 업무를 진행할 경우 </a:t>
            </a:r>
            <a:r>
              <a:rPr lang="ko-KR" altLang="en-US" sz="1200" b="1" dirty="0"/>
              <a:t>치명적인 문제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오류를 발생</a:t>
            </a:r>
            <a:r>
              <a:rPr lang="ko-KR" altLang="en-US" sz="1200" dirty="0"/>
              <a:t>시킬 수 있으므로 </a:t>
            </a:r>
            <a:endParaRPr lang="en-US" altLang="ko-KR" sz="1200" dirty="0"/>
          </a:p>
          <a:p>
            <a:r>
              <a:rPr lang="ko-KR" altLang="en-US" sz="1200" dirty="0"/>
              <a:t>매우 주의할 필요가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일반적으로 각 문제점별 데이터 전처리를 하는 방식은 아래와 같다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67475" y="3096512"/>
            <a:ext cx="1036790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데이터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Type, Label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등이 일관적이지 않은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프로그램에서 제공하는 함수를 통해 일괄적으로 변경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SQL: Cast, Python: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astype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())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Malgun Gothic" charset="-127"/>
              </a:rPr>
              <a:t>✭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Missing Value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latin typeface="Malgun Gothic" charset="-127"/>
              </a:rPr>
              <a:t>수치형인 경우</a:t>
            </a:r>
            <a:r>
              <a:rPr lang="en-US" altLang="ko-KR" sz="1200" dirty="0">
                <a:latin typeface="Malgun Gothic" charset="-127"/>
              </a:rPr>
              <a:t>?</a:t>
            </a:r>
            <a:r>
              <a:rPr lang="ko-KR" altLang="en-US" sz="1200" dirty="0">
                <a:latin typeface="Malgun Gothic" charset="-127"/>
              </a:rPr>
              <a:t> </a:t>
            </a:r>
            <a:r>
              <a:rPr lang="en-US" altLang="ko-KR" sz="1200" dirty="0">
                <a:latin typeface="Malgun Gothic" charset="-127"/>
              </a:rPr>
              <a:t>Mean, Median </a:t>
            </a:r>
            <a:r>
              <a:rPr lang="ko-KR" altLang="en-US" sz="1200" dirty="0">
                <a:latin typeface="Malgun Gothic" charset="-127"/>
              </a:rPr>
              <a:t>등 대푯값으로 채우거나 실수 예측 모델링 활용 </a:t>
            </a:r>
            <a:r>
              <a:rPr lang="en-US" altLang="ko-KR" sz="1200" dirty="0">
                <a:latin typeface="Malgun Gothic" charset="-127"/>
              </a:rPr>
              <a:t>(</a:t>
            </a:r>
            <a:r>
              <a:rPr lang="ko-KR" altLang="en-US" sz="1200" dirty="0">
                <a:latin typeface="Malgun Gothic" charset="-127"/>
              </a:rPr>
              <a:t>예</a:t>
            </a:r>
            <a:r>
              <a:rPr lang="en-US" altLang="ko-KR" sz="1200" dirty="0">
                <a:latin typeface="Malgun Gothic" charset="-127"/>
              </a:rPr>
              <a:t>, Linear Regression)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latin typeface="Malgun Gothic" charset="-127"/>
              </a:rPr>
              <a:t>카테고리형인 경우</a:t>
            </a:r>
            <a:r>
              <a:rPr lang="en-US" altLang="ko-KR" sz="1200" dirty="0">
                <a:latin typeface="Malgun Gothic" charset="-127"/>
              </a:rPr>
              <a:t>?</a:t>
            </a:r>
            <a:r>
              <a:rPr lang="ko-KR" altLang="en-US" sz="1200" dirty="0">
                <a:latin typeface="Malgun Gothic" charset="-127"/>
              </a:rPr>
              <a:t> </a:t>
            </a:r>
            <a:r>
              <a:rPr lang="en-US" altLang="ko-KR" sz="1200" dirty="0">
                <a:latin typeface="Malgun Gothic" charset="-127"/>
              </a:rPr>
              <a:t>Mode</a:t>
            </a:r>
            <a:r>
              <a:rPr lang="ko-KR" altLang="en-US" sz="1200" dirty="0">
                <a:latin typeface="Malgun Gothic" charset="-127"/>
              </a:rPr>
              <a:t>로 채우거나 분류 예측 모델링 활용 </a:t>
            </a:r>
            <a:r>
              <a:rPr lang="en-US" altLang="ko-KR" sz="1200" dirty="0">
                <a:latin typeface="Malgun Gothic" charset="-127"/>
              </a:rPr>
              <a:t>(</a:t>
            </a:r>
            <a:r>
              <a:rPr lang="ko-KR" altLang="en-US" sz="1200" dirty="0">
                <a:latin typeface="Malgun Gothic" charset="-127"/>
              </a:rPr>
              <a:t>예</a:t>
            </a:r>
            <a:r>
              <a:rPr lang="en-US" altLang="ko-KR" sz="1200" dirty="0">
                <a:latin typeface="Malgun Gothic" charset="-127"/>
              </a:rPr>
              <a:t>, Logistic Regression)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Errors, Typo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발생의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텍스트 처리 함수 활용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Python: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str.replace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())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Malgun Gothic" charset="-127"/>
              </a:rPr>
              <a:t>✭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이상치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(outlier)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latin typeface="Malgun Gothic" charset="-127"/>
              </a:rPr>
              <a:t>IQR, Z-score, MAD </a:t>
            </a:r>
            <a:r>
              <a:rPr lang="ko-KR" altLang="en-US" sz="1200" dirty="0">
                <a:latin typeface="Malgun Gothic" charset="-127"/>
              </a:rPr>
              <a:t>등 방식으로 이상치 제거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변수가 너무 많은 경우</a:t>
            </a: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PCA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등으로 차원 축소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   변수 중요도 파악후 불필요 변수 제거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(RFE, Statistics, Feature Importance from Tree-based model)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편향된 분포의 변수가 존재하는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log,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sqrt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exp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등 함수로 분포 변환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측정 단위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(scale)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가 다를 경우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StandardScaler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(z-score)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MinMaxScaler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(0-1)</a:t>
            </a:r>
            <a:endParaRPr lang="ko-KR" altLang="en-US" sz="1200" b="0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63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전처리 실습</a:t>
            </a:r>
          </a:p>
          <a:p>
            <a:endParaRPr lang="en-US" altLang="ko-KR" sz="1600" dirty="0"/>
          </a:p>
          <a:p>
            <a:r>
              <a:rPr lang="ko-KR" altLang="en-US" sz="1200" dirty="0"/>
              <a:t>미리 파싱</a:t>
            </a:r>
            <a:r>
              <a:rPr lang="en-US" altLang="ko-KR" sz="1200" dirty="0"/>
              <a:t>/</a:t>
            </a:r>
            <a:r>
              <a:rPr lang="ko-KR" altLang="en-US" sz="1200" dirty="0"/>
              <a:t>추출된 실습파일을 다운받아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Notebook</a:t>
            </a:r>
            <a:r>
              <a:rPr lang="ko-KR" altLang="en-US" sz="1200" dirty="0"/>
              <a:t>에서 </a:t>
            </a:r>
            <a:r>
              <a:rPr lang="en-US" altLang="ko-KR" sz="1200" dirty="0"/>
              <a:t>Pandas </a:t>
            </a:r>
            <a:r>
              <a:rPr lang="en-US" altLang="ko-KR" sz="1200" dirty="0" err="1"/>
              <a:t>DataFrame</a:t>
            </a:r>
            <a:r>
              <a:rPr lang="ko-KR" altLang="en-US" sz="1200" dirty="0"/>
              <a:t> 형태로 불러오자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CSV </a:t>
            </a:r>
            <a:r>
              <a:rPr lang="ko-KR" altLang="en-US" sz="1200" dirty="0"/>
              <a:t>파일은 특정 기간 앱 내에서 발생한 클라이언트 로그 데이터이다</a:t>
            </a:r>
            <a:r>
              <a:rPr lang="en-US" altLang="ko-KR" sz="12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파일 불러오기 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데이터셋 이해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타입 변환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값 변경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결측치 처리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신규 </a:t>
            </a:r>
            <a:r>
              <a:rPr lang="en-US" altLang="ko-KR" sz="1200" dirty="0"/>
              <a:t>session id </a:t>
            </a:r>
            <a:r>
              <a:rPr lang="ko-KR" altLang="en-US" sz="1200" dirty="0"/>
              <a:t>부여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2473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분석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탐색적 데이터 분석</a:t>
            </a:r>
            <a:r>
              <a:rPr lang="en-US" altLang="ko-KR" sz="1600" b="1" dirty="0"/>
              <a:t>(EDA)</a:t>
            </a:r>
            <a:endParaRPr lang="ko-KR" altLang="en-US" sz="1600" b="1" dirty="0"/>
          </a:p>
          <a:p>
            <a:endParaRPr lang="en-US" altLang="ko-KR" sz="1600" dirty="0"/>
          </a:p>
          <a:p>
            <a:r>
              <a:rPr lang="ko-KR" altLang="en-US" sz="1200" dirty="0"/>
              <a:t>데이터 분석은 매우 넓은 범위를 포괄하는데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일반적으로 </a:t>
            </a:r>
            <a:r>
              <a:rPr lang="en-US" altLang="ko-KR" sz="1200" dirty="0"/>
              <a:t>EDA</a:t>
            </a:r>
            <a:r>
              <a:rPr lang="ko-KR" altLang="en-US" sz="1200" dirty="0"/>
              <a:t>라고 불리는 탐색적 데이터 분석을 위해 </a:t>
            </a:r>
            <a:r>
              <a:rPr lang="ko-KR" altLang="en-US" sz="1200" b="1" dirty="0"/>
              <a:t>전통적인 통계 분석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기계학습</a:t>
            </a:r>
            <a:r>
              <a:rPr lang="en-US" altLang="ko-KR" sz="1200" b="1" dirty="0"/>
              <a:t>(Feature Engineering), </a:t>
            </a:r>
            <a:r>
              <a:rPr lang="ko-KR" altLang="en-US" sz="1200" b="1" dirty="0"/>
              <a:t>시각화 기법 등 </a:t>
            </a:r>
            <a:r>
              <a:rPr lang="ko-KR" altLang="en-US" sz="1200" dirty="0"/>
              <a:t>다양한 방식이 활용되며 단순한 </a:t>
            </a:r>
            <a:r>
              <a:rPr lang="en-US" altLang="ko-KR" sz="1200" dirty="0"/>
              <a:t>EDA</a:t>
            </a:r>
            <a:r>
              <a:rPr lang="ko-KR" altLang="en-US" sz="1200" dirty="0"/>
              <a:t>를 끝으로 업무</a:t>
            </a:r>
            <a:r>
              <a:rPr lang="en-US" altLang="ko-KR" sz="1200" dirty="0"/>
              <a:t>/</a:t>
            </a:r>
            <a:r>
              <a:rPr lang="ko-KR" altLang="en-US" sz="1200" dirty="0"/>
              <a:t>프로젝트가 완료되는 경우도 많다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EDA</a:t>
            </a:r>
            <a:r>
              <a:rPr lang="ko-KR" altLang="en-US" sz="1200" dirty="0"/>
              <a:t>는 분석가가 데이터를 이해하고 모델링을 잘 하기 위한 필수적인 과정이다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간혹 </a:t>
            </a:r>
            <a:r>
              <a:rPr lang="en-US" altLang="ko-KR" sz="1200" dirty="0"/>
              <a:t>EDA </a:t>
            </a:r>
            <a:r>
              <a:rPr lang="ko-KR" altLang="en-US" sz="1200" dirty="0"/>
              <a:t>과정을 통한 충분한 이해와 </a:t>
            </a:r>
            <a:r>
              <a:rPr lang="en-US" altLang="ko-KR" sz="1200" dirty="0"/>
              <a:t>Feature selection </a:t>
            </a:r>
            <a:r>
              <a:rPr lang="ko-KR" altLang="en-US" sz="1200" dirty="0"/>
              <a:t>없이 모델링을 바로 진행하는 경우가 있는데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성능이 안 좋은 모델이 구축되거나 성능 개선에 많은 시간이 소요되므로 지양해야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가상 케이스의 경우 </a:t>
            </a:r>
            <a:r>
              <a:rPr lang="en-US" altLang="ko-KR" sz="1200" dirty="0"/>
              <a:t>EDA</a:t>
            </a:r>
            <a:r>
              <a:rPr lang="ko-KR" altLang="en-US" sz="1200" dirty="0"/>
              <a:t>만을 통해 원하는 목적을 달성할 수 있으므로 </a:t>
            </a:r>
            <a:r>
              <a:rPr lang="en-US" altLang="ko-KR" sz="1200" b="1" dirty="0"/>
              <a:t>EDA</a:t>
            </a:r>
            <a:r>
              <a:rPr lang="ko-KR" altLang="en-US" sz="1200" b="1" dirty="0"/>
              <a:t>를 끝으로 분석 업무가 마무리 될 예정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보통 이 단계쯤에서는 목적을 다시 한번 상기하는 것이 도움이 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초반에 설정한 목적을 확인하고 아래 과정을 실습해보자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charset="0"/>
              <a:buChar char="•"/>
            </a:pPr>
            <a:endParaRPr lang="en-US" altLang="ko-KR" sz="16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b="1" dirty="0">
                <a:solidFill>
                  <a:srgbClr val="0432FF"/>
                </a:solidFill>
              </a:rPr>
              <a:t>Funnel </a:t>
            </a:r>
            <a:r>
              <a:rPr lang="ko-KR" altLang="en-US" sz="1200" b="1" dirty="0">
                <a:solidFill>
                  <a:srgbClr val="0432FF"/>
                </a:solidFill>
              </a:rPr>
              <a:t>방식으로 유저의 행동 패턴을 파악하여 해당 시나리오의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구간을 탐색</a:t>
            </a:r>
            <a:endParaRPr lang="en-US" altLang="ko-KR" sz="1200" dirty="0">
              <a:solidFill>
                <a:srgbClr val="0432FF"/>
              </a:solidFill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유저를 세분화하여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개선 방안에 유용한 </a:t>
            </a:r>
            <a:r>
              <a:rPr lang="en-US" altLang="ko-KR" sz="1200" b="1" dirty="0">
                <a:solidFill>
                  <a:srgbClr val="0432FF"/>
                </a:solidFill>
              </a:rPr>
              <a:t>Insight</a:t>
            </a:r>
            <a:r>
              <a:rPr lang="ko-KR" altLang="en-US" sz="1200" b="1" dirty="0">
                <a:solidFill>
                  <a:srgbClr val="0432FF"/>
                </a:solidFill>
              </a:rPr>
              <a:t>를 도출</a:t>
            </a:r>
            <a:endParaRPr lang="en-US" altLang="ko-KR" sz="1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8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✓</a:t>
            </a:r>
            <a:r>
              <a:rPr kumimoji="1" lang="en-US" altLang="ko-KR" sz="2000" b="1" dirty="0"/>
              <a:t>Introduction</a:t>
            </a:r>
            <a:endParaRPr kumimoji="1"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647700" y="1309450"/>
            <a:ext cx="89763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저는 현재 데이터 분석가로 재직중이고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2010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년 말부터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회사와 리서치회사에서 경력을 쌓았습니다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전공은 학사 및 석사 모두 심리학으로 전공했고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현재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IT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회사에서 파이썬 및 스파크 환경에서 분석 업무를 수행하고 있습니다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2017/03 ~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현재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: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우아한형제들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2015/10 ~ 2017/01: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인프라웨어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2010/12 ~ 2015/09: TNS Korea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2001/02 ~ 2011/02: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심리학 석사 및 학사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주요 담당업무는 아래와 같으며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엔지니어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기획자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마케터 등과 긴밀히 협업하며 데이터를 통해 의미 있는 결과를 내기 위해 노력하고 있습니다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로그 정의 및 설계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데이터 분석을 통한 프로덕트 개선사항 도출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 AB Testing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기계학습을 통한 예측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분류 모형 구축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endParaRPr lang="ko-KR" altLang="en-US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추천 및 랭킹 로직 개발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지표 설계 및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Tracking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대시보드 구축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본 강의 자료의 대부분은 제 개인적 경험을 토대로 작성된 것입니다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분석이라는 분야가 매우 넓고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절대적 기준이라는 것이 없으므로 비판적 사고로 받아들이는 태도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요구됩니다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본 강의가 이 분야로 전직 혹은 신규로 진입하시는 분들을 위해 조금이나마 도움이 되길 바라며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실무 및 분석에 대한 내용뿐만 아니라 진로나 업무 환경 등 다양한 내용에 대해 질문해주시면 아는 범위 내에서 성실히 답변해드리겠습니다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email: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songhunhwa@gmail.com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github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 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4"/>
              </a:rPr>
              <a:t>https://github.com/songhunhwa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br>
              <a:rPr lang="ko-KR" altLang="en-US" sz="1200" b="1" dirty="0">
                <a:solidFill>
                  <a:srgbClr val="FFFFFF"/>
                </a:solidFill>
                <a:latin typeface="Malgun Gothic" charset="-127"/>
              </a:rPr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4696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분석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EDA </a:t>
            </a:r>
            <a:r>
              <a:rPr lang="ko-KR" altLang="en-US" sz="1600" b="1" dirty="0"/>
              <a:t>실습</a:t>
            </a:r>
          </a:p>
          <a:p>
            <a:endParaRPr lang="en-US" altLang="ko-KR" sz="1600" dirty="0"/>
          </a:p>
          <a:p>
            <a:r>
              <a:rPr lang="ko-KR" altLang="en-US" sz="1200" dirty="0"/>
              <a:t>데이터 전처리 과정이 완료되면 데이터 분석 과정을 진행한다</a:t>
            </a:r>
            <a:r>
              <a:rPr lang="en-US" altLang="ko-KR" sz="1200" dirty="0"/>
              <a:t>. </a:t>
            </a:r>
          </a:p>
          <a:p>
            <a:pPr marL="628650" lvl="1" indent="-171450">
              <a:buFont typeface="Arial" charset="0"/>
              <a:buChar char="•"/>
            </a:pPr>
            <a:endParaRPr lang="en-US" altLang="ko-KR" sz="1200" b="1" dirty="0">
              <a:solidFill>
                <a:srgbClr val="0432FF"/>
              </a:solidFill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b="1" dirty="0"/>
              <a:t>세부 </a:t>
            </a:r>
            <a:r>
              <a:rPr lang="en-US" altLang="ko-KR" sz="1200" b="1" dirty="0"/>
              <a:t>Task</a:t>
            </a:r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일별 주요 통계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변수별 특성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구간별 전환율 </a:t>
            </a:r>
            <a:r>
              <a:rPr lang="en-US" altLang="ko-KR" sz="1200" dirty="0"/>
              <a:t>(Funnel Analysis)</a:t>
            </a:r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클러스터링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클러스터별 전환율 차이 파악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6569112" y="5846020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hlinkClick r:id="rId3"/>
              </a:rPr>
              <a:t>https://en.wikipedia.org/wiki/Exploratory_data_analysis</a:t>
            </a:r>
            <a:endParaRPr lang="en-US" altLang="ko-KR" sz="900" dirty="0"/>
          </a:p>
          <a:p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5699" y="1508196"/>
            <a:ext cx="4493313" cy="34072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25699" y="4984246"/>
            <a:ext cx="50478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&gt; </a:t>
            </a:r>
            <a:r>
              <a:rPr lang="ko-KR" altLang="en-US" sz="1000" b="1" dirty="0">
                <a:solidFill>
                  <a:srgbClr val="222222"/>
                </a:solidFill>
                <a:latin typeface="Apple SD Gothic Neo" charset="-127"/>
              </a:rPr>
              <a:t>탐색적 자료 분석</a:t>
            </a:r>
            <a:r>
              <a:rPr lang="ko-KR" altLang="en-US" sz="1000" dirty="0">
                <a:solidFill>
                  <a:srgbClr val="222222"/>
                </a:solidFill>
                <a:latin typeface="Apple SD Gothic Neo" charset="-127"/>
              </a:rPr>
              <a:t>은 존 튜키라는 미국의 저명한 통계학자가 창안한 자료 분석 방법론이다</a:t>
            </a:r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. </a:t>
            </a:r>
            <a:r>
              <a:rPr lang="ko-KR" altLang="en-US" sz="1000" dirty="0">
                <a:solidFill>
                  <a:srgbClr val="222222"/>
                </a:solidFill>
                <a:latin typeface="Apple SD Gothic Neo" charset="-127"/>
              </a:rPr>
              <a:t>기존의 통계학이 정보의 추출에서 가설 검정 등에 치우쳐 자료가 가지고 있는 본연의 의미를 찾는데 어려움이 있어 이를 보완하고자 주어진 자료만 가지고도 충분한 정보를 찾을 수 있도록 여러가지 탐색적 자료 분석 방법을 개발하였다</a:t>
            </a:r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. </a:t>
            </a:r>
            <a:r>
              <a:rPr lang="ko-KR" altLang="en-US" sz="1000" dirty="0">
                <a:solidFill>
                  <a:srgbClr val="222222"/>
                </a:solidFill>
                <a:latin typeface="Apple SD Gothic Neo" charset="-127"/>
              </a:rPr>
              <a:t>대표적인 예로 박스플롯을 들 수 있다</a:t>
            </a:r>
            <a:r>
              <a:rPr lang="en-US" altLang="ko-KR" sz="1000" dirty="0">
                <a:solidFill>
                  <a:srgbClr val="222222"/>
                </a:solidFill>
                <a:latin typeface="Apple SD Gothic Neo" charset="-127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86591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485505"/>
            <a:ext cx="10223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분석과정을 마무리 했다면 리포트를 작성하는 과정을 시작한다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이 과정을 시작하기 전에 분석 초반에 설정한 </a:t>
            </a:r>
            <a:r>
              <a:rPr lang="ko-KR" altLang="en-US" sz="1200" b="1" dirty="0"/>
              <a:t>목적과 가설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프레임워크</a:t>
            </a:r>
            <a:r>
              <a:rPr lang="ko-KR" altLang="en-US" sz="1200" dirty="0"/>
              <a:t>를 다시 상기하고 진행하는 것이 유용하다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리포트는 과정보다는 </a:t>
            </a:r>
            <a:r>
              <a:rPr lang="ko-KR" altLang="en-US" sz="1200" b="1" dirty="0"/>
              <a:t>분석 결과를 중심으로 기술하고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향후 개선방향과 분석가가 발견한 인사이트를 언급</a:t>
            </a:r>
            <a:r>
              <a:rPr lang="ko-KR" altLang="en-US" sz="1200" dirty="0"/>
              <a:t>하는 것이 효과적이다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만약 분석 과정에만 큰 비중을 둘 경우 리포트를 제공받는 사람의 집중력과 관심을 잃게될 가능성이 있고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인사이트나 추후 방향성에 대한 언급이 없으면 어떠한 액션을 취할지 모호해지기 때문이다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도메인 지식이 부족할지라도 분석가는 </a:t>
            </a:r>
            <a:r>
              <a:rPr lang="ko-KR" altLang="en-US" sz="1200" b="1" dirty="0"/>
              <a:t>최소한 데이터가 의미하는 바를 최대한 발굴하고 개선방향을 다같이 토의할 수 있는 토대</a:t>
            </a:r>
            <a:r>
              <a:rPr lang="ko-KR" altLang="en-US" sz="1200" dirty="0"/>
              <a:t>는 제공해야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비록 주관성이 다분하고 틀린 방향일지라도 아무것도 없는 것보다 낫다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이제 가상 케이스에서 분석한 결과를 토대로 리포트를 작성해보자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만약 분석과정에서 </a:t>
            </a:r>
            <a:r>
              <a:rPr lang="en-US" altLang="ko-KR" sz="1200" dirty="0"/>
              <a:t>markdown </a:t>
            </a:r>
            <a:r>
              <a:rPr lang="ko-KR" altLang="en-US" sz="1200" dirty="0"/>
              <a:t>기능을 활용해 중간에 코멘트를 달아놓으면 리포트 과정에서 도움이 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보고서 구성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도입 단계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배경</a:t>
            </a:r>
            <a:r>
              <a:rPr lang="en-US" altLang="ko-KR" sz="1200" dirty="0"/>
              <a:t>/</a:t>
            </a:r>
            <a:r>
              <a:rPr lang="ko-KR" altLang="en-US" sz="1200" dirty="0"/>
              <a:t>목적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목차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본론 단계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en-US" altLang="ko-KR" sz="1200" dirty="0"/>
              <a:t>Executive Summary</a:t>
            </a:r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주요 </a:t>
            </a:r>
            <a:r>
              <a:rPr lang="en-US" altLang="ko-KR" sz="1200" dirty="0"/>
              <a:t>findings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결론 단계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현황 및 시사점</a:t>
            </a:r>
            <a:endParaRPr lang="en-US" altLang="ko-KR" sz="1200" dirty="0"/>
          </a:p>
          <a:p>
            <a:pPr marL="1085850" lvl="2" indent="-171450">
              <a:buFont typeface="Arial" charset="0"/>
              <a:buChar char="•"/>
            </a:pPr>
            <a:r>
              <a:rPr lang="ko-KR" altLang="en-US" sz="1200" dirty="0"/>
              <a:t>개선점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6117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5" name="Picture 2" descr="https://wikidocs.net/images/page/16571/ux_logic_t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2058" y="2533876"/>
            <a:ext cx="5289312" cy="40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5212" y="1485505"/>
            <a:ext cx="10223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도입단계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일반적으로 리포트의 도입 단계에는 분석 배경과 목적</a:t>
            </a:r>
            <a:r>
              <a:rPr lang="en-US" altLang="ko-KR" sz="1200" dirty="0"/>
              <a:t>/</a:t>
            </a:r>
            <a:r>
              <a:rPr lang="ko-KR" altLang="en-US" sz="1200" dirty="0"/>
              <a:t>가설</a:t>
            </a:r>
            <a:r>
              <a:rPr lang="en-US" altLang="ko-KR" sz="1200" dirty="0"/>
              <a:t>, </a:t>
            </a:r>
            <a:r>
              <a:rPr lang="ko-KR" altLang="en-US" sz="1200" dirty="0"/>
              <a:t>목차 등이 포함된다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초반에 작성한 내용을 토대로 아래와 같이 간단히 정리할 수 있다</a:t>
            </a:r>
            <a:r>
              <a:rPr lang="en-US" altLang="ko-KR" sz="1200" dirty="0"/>
              <a:t>.  </a:t>
            </a:r>
          </a:p>
          <a:p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배경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유저가 남긴 데이터를 기반으로 </a:t>
            </a:r>
            <a:r>
              <a:rPr lang="ko-KR" altLang="en-US" sz="1200" b="1" dirty="0"/>
              <a:t>신규 시나리오에 대한 사용성을 파악하고 개선점을 도출</a:t>
            </a:r>
            <a:endParaRPr lang="ko-KR" altLang="en-US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궁극적인 목적은 유저 피드백을 통한 </a:t>
            </a:r>
            <a:r>
              <a:rPr lang="en-US" altLang="ko-KR" sz="1200" b="1" dirty="0"/>
              <a:t>Learning</a:t>
            </a:r>
            <a:r>
              <a:rPr lang="ko-KR" altLang="en-US" sz="1200" b="1" dirty="0"/>
              <a:t>을 통해 전반적인 사용자 경험</a:t>
            </a:r>
            <a:r>
              <a:rPr lang="en-US" altLang="ko-KR" sz="1200" b="1" dirty="0"/>
              <a:t>(UX)</a:t>
            </a:r>
            <a:r>
              <a:rPr lang="ko-KR" altLang="en-US" sz="1200" b="1" dirty="0"/>
              <a:t>를 지속적으로 높이는 것</a:t>
            </a:r>
            <a:endParaRPr lang="ko-KR" altLang="en-US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목적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b="1" dirty="0"/>
              <a:t>Funnel </a:t>
            </a:r>
            <a:r>
              <a:rPr lang="ko-KR" altLang="en-US" sz="1200" b="1" dirty="0"/>
              <a:t>방식으로 유저의 행동 패턴을 파악하여 해당 시나리오의 </a:t>
            </a:r>
            <a:r>
              <a:rPr lang="en-US" altLang="ko-KR" sz="1200" b="1" dirty="0"/>
              <a:t>Bottleneck </a:t>
            </a:r>
            <a:r>
              <a:rPr lang="ko-KR" altLang="en-US" sz="1200" b="1" dirty="0"/>
              <a:t>구간을 탐색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b="1" dirty="0"/>
              <a:t>유저를 세분화하여 </a:t>
            </a:r>
            <a:r>
              <a:rPr lang="en-US" altLang="ko-KR" sz="1200" b="1" dirty="0"/>
              <a:t>Bottleneck </a:t>
            </a:r>
            <a:r>
              <a:rPr lang="ko-KR" altLang="en-US" sz="1200" b="1" dirty="0"/>
              <a:t>개선 방안에 유용한 </a:t>
            </a:r>
            <a:r>
              <a:rPr lang="en-US" altLang="ko-KR" sz="1200" b="1" dirty="0"/>
              <a:t>Insight</a:t>
            </a:r>
            <a:r>
              <a:rPr lang="ko-KR" altLang="en-US" sz="1200" b="1" dirty="0"/>
              <a:t>를 도출</a:t>
            </a:r>
            <a:endParaRPr lang="ko-KR" altLang="en-US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목차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일별 주요 통계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구간별 전환율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클러스터별 전환율 차이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시사점 및 개선안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0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348800"/>
            <a:ext cx="10223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본론단계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본론 단계에서는 목차에 맞게 기술하며</a:t>
            </a:r>
            <a:r>
              <a:rPr lang="en-US" altLang="ko-KR" sz="1200" dirty="0"/>
              <a:t>,</a:t>
            </a:r>
            <a:r>
              <a:rPr lang="ko-KR" altLang="en-US" sz="1200" dirty="0"/>
              <a:t> 중요도가 높은 결과를 먼저 공유하는 것이 효과적이다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결과를 먼저 제시하고 해당 근거 및 과정은 후에 기술하는 것이 전달력을 높일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일별 주요 통계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활성화 세션의 경우 주말에 감소하고 주중에 증가하는 트렌드 보임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확장자별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1 tier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pdf,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xls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doc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포지셔닝되며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2 tier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에는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hwp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ppt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가 포함됨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문서의 이용 위치는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'other app'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 압도적으로 높음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스크린별로 사용성 파악 결과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메인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(main)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화면이 가장 많이 노출되며 다음 화면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pub_dir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or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per_dir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넘어가는 경우 많지 않음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12" y="3989328"/>
            <a:ext cx="2954320" cy="1926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773" y="4052368"/>
            <a:ext cx="3262487" cy="18006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501" y="4036261"/>
            <a:ext cx="3688622" cy="18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87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5212" y="1348800"/>
            <a:ext cx="102238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본론단계</a:t>
            </a:r>
            <a:endParaRPr lang="en-US" altLang="ko-KR" sz="1600" b="1" dirty="0"/>
          </a:p>
          <a:p>
            <a:pPr marL="742950" lvl="1" indent="-285750">
              <a:buFont typeface="Arial" charset="0"/>
              <a:buChar char="•"/>
            </a:pP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구간별 전환율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전환율이 가장 낮은 구간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(=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이탈이 가장 높은 구간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은 구매정보 페이지에서 구매 완료 페이지로 전환하는 구간임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(3.7%)</a:t>
            </a: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제품내 웹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-&gt;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앱으로 전환하는 구간은 전환율이 양호함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(74%)</a:t>
            </a: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5471" y="3514747"/>
            <a:ext cx="2030680" cy="1496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247" y="3149876"/>
            <a:ext cx="3709029" cy="2432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28" y="3149876"/>
            <a:ext cx="3851547" cy="24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198324"/>
            <a:ext cx="10223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본론단계</a:t>
            </a:r>
            <a:endParaRPr lang="en-US" altLang="ko-KR" sz="1600" b="1" dirty="0"/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클러스터 별 전환율 차이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PDF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특히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per_dir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-&gt;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inproduct_web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전환하는 비율이 낮은 편임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XLS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전반적으로 전환이 유사한 수준으로 진행되나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purchase_page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에서 실 구매로 이어지지 않음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DOC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inproduct_web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-&gt;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per_dir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 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으로 전환율은 높으나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이후 구간의 이탈이 두드러짐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HWP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inproduct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web -&gt;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purchase_page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구간의 이탈이 심한 경향을 보임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전환율 개선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Target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그룹</a:t>
            </a:r>
            <a:endParaRPr lang="ko-KR" altLang="en-US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구간별 가중치를 고려할 경우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평균 전환율이 가장 낮은 구간은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hwp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사용그룹이므로 개선이 가장 시급한 그룹으로 고려됨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XLS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그룹은 가장 양호한 전환율을 보이고 있음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36902" y="3495098"/>
            <a:ext cx="5624051" cy="3362902"/>
            <a:chOff x="1679274" y="3004707"/>
            <a:chExt cx="6204653" cy="37100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9168" y="3004707"/>
              <a:ext cx="2894759" cy="367373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274" y="3004707"/>
              <a:ext cx="2908035" cy="3710073"/>
            </a:xfrm>
            <a:prstGeom prst="rect">
              <a:avLst/>
            </a:prstGeom>
          </p:spPr>
        </p:pic>
        <p:sp>
          <p:nvSpPr>
            <p:cNvPr id="6" name="텍스트 상자 5"/>
            <p:cNvSpPr txBox="1"/>
            <p:nvPr/>
          </p:nvSpPr>
          <p:spPr>
            <a:xfrm>
              <a:off x="3007605" y="38228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>
                  <a:solidFill>
                    <a:srgbClr val="FF0000"/>
                  </a:solidFill>
                </a:rPr>
                <a:t>✓</a:t>
              </a: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7303325" y="400751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rgbClr val="FF0000"/>
                  </a:solidFill>
                </a:rPr>
                <a:t>✓</a:t>
              </a:r>
            </a:p>
          </p:txBody>
        </p:sp>
        <p:sp>
          <p:nvSpPr>
            <p:cNvPr id="8" name="텍스트 상자 7"/>
            <p:cNvSpPr txBox="1"/>
            <p:nvPr/>
          </p:nvSpPr>
          <p:spPr>
            <a:xfrm>
              <a:off x="3523562" y="57159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>
                  <a:solidFill>
                    <a:srgbClr val="FF0000"/>
                  </a:solidFill>
                </a:rPr>
                <a:t>✓</a:t>
              </a: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6862650" y="57159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>
                  <a:solidFill>
                    <a:srgbClr val="FF0000"/>
                  </a:solidFill>
                </a:rPr>
                <a:t>✓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479" y="3842426"/>
            <a:ext cx="4038490" cy="256734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892862" y="3752869"/>
            <a:ext cx="796159" cy="265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19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03-5.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보고서 작성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(6)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결론단계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일반적으로 결론 및 마무리 단계에서는 데이터 분석 결과의 </a:t>
            </a:r>
            <a:r>
              <a:rPr lang="ko-KR" altLang="en-US" sz="1200" b="1" dirty="0"/>
              <a:t>시사점과 한계점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개선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실행 방안 및 추후 분석 방향 </a:t>
            </a:r>
            <a:r>
              <a:rPr lang="ko-KR" altLang="en-US" sz="1200" dirty="0"/>
              <a:t>등에 대해 기술한다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분석가의 주관적 판단과 경험을 토대로 데이터를 통해 얻은 </a:t>
            </a:r>
            <a:r>
              <a:rPr lang="en-US" altLang="ko-KR" sz="1200" b="1" dirty="0"/>
              <a:t>Learning, Insights, </a:t>
            </a:r>
            <a:r>
              <a:rPr lang="ko-KR" altLang="en-US" sz="1200" b="1" dirty="0"/>
              <a:t>비즈니스적 가치와 문제해결을 위한 아이디어 </a:t>
            </a:r>
            <a:r>
              <a:rPr lang="ko-KR" altLang="en-US" sz="1200" dirty="0"/>
              <a:t>등에 대해 간결하고 설득력 있게 커뮤니케이션하는 것이 중요하다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경우에 따라서 결론 및 시사점을 먼저 전달하고 위의 상세한 본론 내용을 뒤에서 제시하는 방식으로 커뮤니케이션을 진행한다</a:t>
            </a:r>
            <a:r>
              <a:rPr lang="en-US" altLang="ko-KR" sz="1200" dirty="0"/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현황</a:t>
            </a:r>
            <a:endParaRPr lang="en-US" altLang="ko-KR" sz="14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주말 대비 주중의 사용성 높고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doc, pdf, </a:t>
            </a:r>
            <a:r>
              <a:rPr lang="en-US" altLang="ko-KR" sz="1200" dirty="0" err="1">
                <a:solidFill>
                  <a:srgbClr val="000000"/>
                </a:solidFill>
                <a:latin typeface="Malgun Gothic" charset="-127"/>
              </a:rPr>
              <a:t>xls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확장자가 주요 이용됨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전체적으로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 정보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-&gt;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 결제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 이어지는 전환율이 낮아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(3.7%)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개선이 시급함</a:t>
            </a: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바로 전단계인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제품내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-&gt;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구매정보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로의 전환율 역시 낮은 편임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(23%)</a:t>
            </a:r>
          </a:p>
          <a:p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시사점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 모든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funnel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단계에서 전환율 전반적으로 낮음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(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약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20%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대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 클러스터링 결과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HWP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사용 그룹의 전환율 상대적으로 낮아 원인 파악 필요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(24%,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타그룹 평균 약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35%)</a:t>
            </a:r>
          </a:p>
          <a:p>
            <a:pPr>
              <a:buFont typeface="Arial" charset="0"/>
              <a:buChar char="•"/>
            </a:pPr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개선 방안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유저가 병목 구간에 위치할 때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제품 내에서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Right (timing, persons, contents)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제공하여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구매 정보 제고 및 구매 전환 유도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디자인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컨텐츠 시안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타깃 적절히 설계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개선하여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AB test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진행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및 개선 프로세스 반복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b="1" dirty="0">
                <a:solidFill>
                  <a:srgbClr val="0432FF"/>
                </a:solidFill>
                <a:latin typeface="Malgun Gothic" charset="-127"/>
              </a:rPr>
              <a:t>HWP</a:t>
            </a:r>
            <a:r>
              <a:rPr lang="ko-KR" altLang="en-US" sz="1200" b="1" dirty="0">
                <a:solidFill>
                  <a:srgbClr val="0432FF"/>
                </a:solidFill>
                <a:latin typeface="Malgun Gothic" charset="-127"/>
              </a:rPr>
              <a:t> 부가 기능 검토 및 안정성 확보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필요</a:t>
            </a:r>
          </a:p>
          <a:p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Malgun Gothic" charset="-127"/>
              </a:rPr>
              <a:t>한계점</a:t>
            </a:r>
          </a:p>
          <a:p>
            <a:pPr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클러스터링 방식의 고도화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보다 세분화된 그룹핑 및 타깃팅 방식 개발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0402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5849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결제 예측 모델링</a:t>
            </a:r>
          </a:p>
        </p:txBody>
      </p:sp>
    </p:spTree>
    <p:extLst>
      <p:ext uri="{BB962C8B-B14F-4D97-AF65-F5344CB8AC3E}">
        <p14:creationId xmlns:p14="http://schemas.microsoft.com/office/powerpoint/2010/main" val="20769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결제 예측 모델링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학습 목적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결제 행동을 예측하는 </a:t>
            </a:r>
            <a:r>
              <a:rPr lang="ko-KR" altLang="en-US" sz="1200" b="1" dirty="0"/>
              <a:t>모델을 구축하고 평가하는 방법을 실습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최적의 파라메터를 찾는 방법</a:t>
            </a:r>
            <a:r>
              <a:rPr lang="ko-KR" altLang="en-US" sz="1200" dirty="0"/>
              <a:t>을 실습하고</a:t>
            </a:r>
            <a:r>
              <a:rPr lang="en-US" altLang="ko-KR" sz="1200" dirty="0"/>
              <a:t>,</a:t>
            </a:r>
            <a:r>
              <a:rPr lang="ko-KR" altLang="en-US" sz="1200" dirty="0"/>
              <a:t> 모델링 프로젝트의 전체적인 흐름을 이해한다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600" b="1" dirty="0"/>
              <a:t>목차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배경</a:t>
            </a:r>
            <a:r>
              <a:rPr lang="en-US" altLang="ko-KR" sz="1200" dirty="0"/>
              <a:t>,</a:t>
            </a:r>
            <a:r>
              <a:rPr lang="ko-KR" altLang="en-US" sz="1200" dirty="0"/>
              <a:t> 문제 정의 및 가설 설정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분석 </a:t>
            </a:r>
            <a:r>
              <a:rPr lang="en-US" altLang="ko-KR" sz="1200" dirty="0"/>
              <a:t>Frame </a:t>
            </a:r>
            <a:r>
              <a:rPr lang="ko-KR" altLang="en-US" sz="1200" dirty="0"/>
              <a:t>구성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데이터 전처리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데이터 분석</a:t>
            </a:r>
            <a:r>
              <a:rPr lang="en-US" altLang="ko-KR" sz="1200" dirty="0"/>
              <a:t>/</a:t>
            </a:r>
            <a:r>
              <a:rPr lang="ko-KR" altLang="en-US" sz="1200" dirty="0"/>
              <a:t>모델링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EDA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특성 공학 </a:t>
            </a:r>
            <a:r>
              <a:rPr lang="en-US" altLang="ko-KR" sz="1200" dirty="0"/>
              <a:t>(Feature Engineering)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모델 구축 및 평가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파라메터 튜닝</a:t>
            </a:r>
          </a:p>
        </p:txBody>
      </p:sp>
    </p:spTree>
    <p:extLst>
      <p:ext uri="{BB962C8B-B14F-4D97-AF65-F5344CB8AC3E}">
        <p14:creationId xmlns:p14="http://schemas.microsoft.com/office/powerpoint/2010/main" val="89640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요청내용</a:t>
            </a:r>
            <a:endParaRPr lang="en-US" altLang="ko-KR" sz="1600" b="1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이번에는 마케팅팀에서 업무 요청이 왔다고 가정해보자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마케팅팀이 관심을 두는 것은 회원의 행동 패턴을 근거로</a:t>
            </a:r>
            <a:r>
              <a:rPr lang="en-US" altLang="ko-KR" sz="1200" dirty="0"/>
              <a:t>, </a:t>
            </a:r>
            <a:r>
              <a:rPr lang="ko-KR" altLang="en-US" sz="1200" b="1" dirty="0"/>
              <a:t>결제로 전환할 유저를 모델을 통해 예측</a:t>
            </a:r>
            <a:r>
              <a:rPr lang="ko-KR" altLang="en-US" sz="1200" dirty="0"/>
              <a:t>하는 것이 가능한지 여부이다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결제 유저가 너무 적어요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우리팀 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KPI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인데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,,,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ㅠㅠ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매일매일 결제 확률이 높은 유저만 선정해서 전달해주세요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그 이후에는 알아서 해볼게요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endParaRPr lang="en-US" altLang="ko-KR" sz="1200" i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예를 들면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결제 확률이 높은 유저들에게만 집중적으로 프로모션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커뮤니케이션해볼게요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 언제까지 결과를 받아볼 수 있을까요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?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담당자는요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?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데이터가 있는지 모르겠어요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 </a:t>
            </a:r>
            <a:br>
              <a:rPr lang="ko-KR" altLang="en-US" sz="1200" dirty="0"/>
            </a:b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대략 정리를 해보면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일별로</a:t>
            </a:r>
            <a:r>
              <a:rPr lang="en-US" altLang="ko-KR" sz="1200" dirty="0"/>
              <a:t> </a:t>
            </a:r>
            <a:r>
              <a:rPr lang="ko-KR" altLang="en-US" sz="1200" b="1" dirty="0"/>
              <a:t>결제 확률이 높은 유저를 선별해주면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해당 유저를 위주로 타깃팅해서 </a:t>
            </a:r>
            <a:r>
              <a:rPr lang="ko-KR" altLang="en-US" sz="1200" dirty="0"/>
              <a:t>프로모션을 진행하고자 하는 것이 요청 내용이다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93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86364" y="1324053"/>
            <a:ext cx="84005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1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유저 </a:t>
            </a:r>
            <a:r>
              <a:rPr lang="en-US" altLang="ko-KR" sz="1400" b="1" dirty="0"/>
              <a:t>Funnel </a:t>
            </a:r>
            <a:r>
              <a:rPr lang="ko-KR" altLang="en-US" sz="1400" b="1" dirty="0"/>
              <a:t>분석을 통해 이탈 구간 개선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2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결제 예측 모델을 통한 결제율 제고</a:t>
            </a: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3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랭킹 및 추천 로직 설계</a:t>
            </a: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b="1" dirty="0"/>
              <a:t>4</a:t>
            </a:r>
            <a:r>
              <a:rPr lang="ko-KR" altLang="en-US" sz="1400" b="1" dirty="0"/>
              <a:t>회차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신규 비즈니스 지표 개발</a:t>
            </a:r>
            <a:endParaRPr lang="en-US" altLang="ko-KR" sz="1400" b="1" dirty="0"/>
          </a:p>
          <a:p>
            <a:pPr marL="285750" indent="-285750">
              <a:buFont typeface="Arial" charset="0"/>
              <a:buChar char="•"/>
            </a:pP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529201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배경</a:t>
            </a:r>
            <a:endParaRPr lang="en-US" altLang="ko-KR" sz="1600" b="1" dirty="0"/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배경 및 상황에 대해 조금더 자세히 살펴보자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마케팅팀은 주로 예산을 집행하고 이에 따른 결과</a:t>
            </a:r>
            <a:r>
              <a:rPr lang="en-US" altLang="ko-KR" sz="1200" dirty="0"/>
              <a:t>(</a:t>
            </a:r>
            <a:r>
              <a:rPr lang="ko-KR" altLang="en-US" sz="1200" dirty="0"/>
              <a:t>성과</a:t>
            </a:r>
            <a:r>
              <a:rPr lang="en-US" altLang="ko-KR" sz="1200" dirty="0"/>
              <a:t>)</a:t>
            </a:r>
            <a:r>
              <a:rPr lang="ko-KR" altLang="en-US" sz="1200" dirty="0"/>
              <a:t>를 통해 예산을 효율화하는 것이 관심을 두고 있다</a:t>
            </a:r>
            <a:r>
              <a:rPr lang="en-US" altLang="ko-KR" sz="1200" dirty="0"/>
              <a:t>. (Return On Investment)</a:t>
            </a:r>
          </a:p>
          <a:p>
            <a:r>
              <a:rPr lang="ko-KR" altLang="en-US" sz="1200" dirty="0"/>
              <a:t>이를 위해 흔히 알려진</a:t>
            </a:r>
            <a:r>
              <a:rPr lang="en-US" altLang="ko-KR" sz="1200" dirty="0"/>
              <a:t> </a:t>
            </a:r>
            <a:r>
              <a:rPr lang="ko-KR" altLang="en-US" sz="1200" dirty="0"/>
              <a:t>마케팅 전략이 </a:t>
            </a:r>
            <a:r>
              <a:rPr lang="en-US" altLang="ko-KR" sz="1200" dirty="0">
                <a:solidFill>
                  <a:srgbClr val="4183C4"/>
                </a:solidFill>
                <a:latin typeface="Malgun Gothic" charset="-127"/>
                <a:hlinkClick r:id="rId3"/>
              </a:rPr>
              <a:t>STP</a:t>
            </a:r>
            <a:r>
              <a:rPr lang="ko-KR" altLang="en-US" sz="1200" dirty="0"/>
              <a:t>이다</a:t>
            </a:r>
            <a:r>
              <a:rPr lang="en-US" altLang="ko-KR" sz="1200" dirty="0"/>
              <a:t>. (Segment, Targeting, Positioning)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즉 유저</a:t>
            </a:r>
            <a:r>
              <a:rPr lang="en-US" altLang="ko-KR" sz="1200" dirty="0"/>
              <a:t>/</a:t>
            </a:r>
            <a:r>
              <a:rPr lang="ko-KR" altLang="en-US" sz="1200" dirty="0"/>
              <a:t>소비자를 세분화해 그룹으로 나누고</a:t>
            </a:r>
            <a:r>
              <a:rPr lang="en-US" altLang="ko-KR" sz="1200" dirty="0"/>
              <a:t>, </a:t>
            </a:r>
          </a:p>
          <a:p>
            <a:r>
              <a:rPr lang="ko-KR" altLang="en-US" sz="1200" b="1" dirty="0"/>
              <a:t>각 그룹에 맞는 개인화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맞춤형 메시지를 전달</a:t>
            </a:r>
            <a:r>
              <a:rPr lang="ko-KR" altLang="en-US" sz="1200" dirty="0"/>
              <a:t>하거나</a:t>
            </a:r>
            <a:r>
              <a:rPr lang="en-US" altLang="ko-KR" sz="1200" dirty="0"/>
              <a:t>,</a:t>
            </a:r>
            <a:r>
              <a:rPr lang="ko-KR" altLang="en-US" sz="1200" dirty="0"/>
              <a:t> 그룹의 우선순위에 따라 예산 및 접근 방식에 차등을 두는 방식을 주로 이용한다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사례에서는 그룹</a:t>
            </a:r>
            <a:r>
              <a:rPr lang="en-US" altLang="ko-KR" sz="1200" dirty="0"/>
              <a:t>(segment)</a:t>
            </a:r>
            <a:r>
              <a:rPr lang="ko-KR" altLang="en-US" sz="1200" dirty="0"/>
              <a:t>별이 아닌 </a:t>
            </a:r>
            <a:r>
              <a:rPr lang="ko-KR" altLang="en-US" sz="1200" b="1" dirty="0"/>
              <a:t>개개인의 결제 확률을 예측</a:t>
            </a:r>
            <a:r>
              <a:rPr lang="ko-KR" altLang="en-US" sz="1200" dirty="0"/>
              <a:t>함으로써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집중적인 프로모션을 통해</a:t>
            </a:r>
            <a:r>
              <a:rPr lang="en-US" altLang="ko-KR" sz="1200" dirty="0"/>
              <a:t>,</a:t>
            </a:r>
            <a:r>
              <a:rPr lang="ko-KR" altLang="en-US" sz="1200" dirty="0"/>
              <a:t> 전체 결제자의 수를 증가시키기 위한 비즈니스 전략을 달성하고자 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62940" y="4178322"/>
            <a:ext cx="6406378" cy="1917718"/>
            <a:chOff x="662940" y="4008199"/>
            <a:chExt cx="6406378" cy="1917718"/>
          </a:xfrm>
        </p:grpSpPr>
        <p:pic>
          <p:nvPicPr>
            <p:cNvPr id="8" name="Picture 4" descr="https://wikidocs.net/images/page/16560/st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" y="4008199"/>
              <a:ext cx="5215026" cy="179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5877966" y="5279586"/>
              <a:ext cx="119135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>
                  <a:solidFill>
                    <a:srgbClr val="000000"/>
                  </a:solidFill>
                  <a:latin typeface="Malgun Gothic" charset="-127"/>
                </a:rPr>
                <a:t>Source: </a:t>
              </a:r>
              <a:r>
                <a:rPr lang="en-US" altLang="ko-KR" sz="900" dirty="0">
                  <a:solidFill>
                    <a:srgbClr val="4183C4"/>
                  </a:solidFill>
                  <a:latin typeface="Malgun Gothic" charset="-127"/>
                  <a:hlinkClick r:id="rId5"/>
                </a:rPr>
                <a:t>Logical Fox</a:t>
              </a:r>
              <a:endParaRPr lang="ko-KR" altLang="en-US" sz="900" dirty="0"/>
            </a:p>
          </p:txBody>
        </p:sp>
        <p:cxnSp>
          <p:nvCxnSpPr>
            <p:cNvPr id="10" name="직선 연결선[R] 9"/>
            <p:cNvCxnSpPr/>
            <p:nvPr/>
          </p:nvCxnSpPr>
          <p:spPr>
            <a:xfrm>
              <a:off x="805618" y="5454502"/>
              <a:ext cx="139532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텍스트 상자 10"/>
            <p:cNvSpPr txBox="1"/>
            <p:nvPr/>
          </p:nvSpPr>
          <p:spPr>
            <a:xfrm>
              <a:off x="869932" y="5556585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Individual</a:t>
              </a:r>
              <a:endPara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240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목적</a:t>
            </a:r>
            <a:endParaRPr lang="en-US" altLang="ko-KR" sz="1600" b="1" dirty="0"/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0" lvl="1"/>
            <a:r>
              <a:rPr lang="ko-KR" altLang="en-US" sz="1200" dirty="0"/>
              <a:t>유저의 행동 패턴을 기반으로</a:t>
            </a:r>
            <a:r>
              <a:rPr lang="en-US" altLang="ko-KR" sz="1200" dirty="0"/>
              <a:t>, </a:t>
            </a:r>
            <a:r>
              <a:rPr lang="ko-KR" altLang="en-US" sz="1200" dirty="0"/>
              <a:t>결제 가능성이 높은 유저를 선별하여 해당 유저를 위주로 타깃팅</a:t>
            </a:r>
            <a:r>
              <a:rPr lang="en-US" altLang="ko-KR" sz="1200" dirty="0"/>
              <a:t>(</a:t>
            </a:r>
            <a:r>
              <a:rPr lang="ko-KR" altLang="en-US" sz="1200" dirty="0"/>
              <a:t>광고</a:t>
            </a:r>
            <a:r>
              <a:rPr lang="en-US" altLang="ko-KR" sz="1200" dirty="0"/>
              <a:t>, </a:t>
            </a:r>
            <a:r>
              <a:rPr lang="ko-KR" altLang="en-US" sz="1200" dirty="0"/>
              <a:t>프로모션 등</a:t>
            </a:r>
            <a:r>
              <a:rPr lang="en-US" altLang="ko-KR" sz="1200" dirty="0"/>
              <a:t>)</a:t>
            </a:r>
            <a:r>
              <a:rPr lang="ko-KR" altLang="en-US" sz="1200" dirty="0"/>
              <a:t>하고자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따라서 이번 사례의 경우 아래와 같이 목적을 설정할 수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pPr marL="171450" lvl="1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무료 유저를 대상으로 결제 행동 확률을 예측하는 모델 구축한다</a:t>
            </a:r>
            <a:endParaRPr lang="en-US" altLang="ko-KR" sz="1200" b="1" dirty="0">
              <a:solidFill>
                <a:srgbClr val="0432FF"/>
              </a:solidFill>
            </a:endParaRPr>
          </a:p>
          <a:p>
            <a:pPr marL="171450" lvl="1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예측 모델의 성능을 평가할 수 있는 지표를 구축한다</a:t>
            </a:r>
            <a:endParaRPr lang="en-US" altLang="ko-KR" sz="1200" b="1" dirty="0">
              <a:solidFill>
                <a:srgbClr val="0432FF"/>
              </a:solidFill>
            </a:endParaRPr>
          </a:p>
          <a:p>
            <a:pPr marL="171450" lvl="1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모델의 파라메터 성능을 최적화</a:t>
            </a:r>
            <a:r>
              <a:rPr lang="en-US" altLang="ko-KR" sz="1200" b="1" dirty="0">
                <a:solidFill>
                  <a:srgbClr val="0432FF"/>
                </a:solidFill>
              </a:rPr>
              <a:t>(</a:t>
            </a:r>
            <a:r>
              <a:rPr lang="ko-KR" altLang="en-US" sz="1200" b="1" dirty="0">
                <a:solidFill>
                  <a:srgbClr val="0432FF"/>
                </a:solidFill>
              </a:rPr>
              <a:t>튜닝</a:t>
            </a:r>
            <a:r>
              <a:rPr lang="en-US" altLang="ko-KR" sz="1200" b="1" dirty="0">
                <a:solidFill>
                  <a:srgbClr val="0432FF"/>
                </a:solidFill>
              </a:rPr>
              <a:t>)</a:t>
            </a:r>
            <a:r>
              <a:rPr lang="ko-KR" altLang="en-US" sz="1200" b="1" dirty="0">
                <a:solidFill>
                  <a:srgbClr val="0432FF"/>
                </a:solidFill>
              </a:rPr>
              <a:t>한다</a:t>
            </a:r>
            <a:endParaRPr lang="en-US" altLang="ko-KR" sz="1200" b="1" dirty="0">
              <a:solidFill>
                <a:srgbClr val="0432FF"/>
              </a:solidFill>
            </a:endParaRPr>
          </a:p>
          <a:p>
            <a:pPr marL="171450" lvl="1" indent="-171450">
              <a:buFont typeface="Arial" charset="0"/>
              <a:buChar char="•"/>
            </a:pPr>
            <a:endParaRPr lang="en-US" altLang="ko-KR" sz="1200" b="1" dirty="0">
              <a:solidFill>
                <a:srgbClr val="0432FF"/>
              </a:solidFill>
            </a:endParaRPr>
          </a:p>
          <a:p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지금 사례와 같이 여러 팀이 협업해서 프로젝트를 진행하는 경우라면 </a:t>
            </a:r>
            <a:endParaRPr lang="en-US" altLang="ko-KR" sz="1200" dirty="0"/>
          </a:p>
          <a:p>
            <a:r>
              <a:rPr lang="ko-KR" altLang="en-US" sz="1200" dirty="0"/>
              <a:t>전체 프로젝트의 목적과 각 팀 혹은 파트 별로의 목적을 </a:t>
            </a:r>
            <a:r>
              <a:rPr lang="ko-KR" altLang="en-US" sz="1200" b="1" dirty="0"/>
              <a:t>충분한 논의를 통해 설정</a:t>
            </a:r>
            <a:r>
              <a:rPr lang="ko-KR" altLang="en-US" sz="1200" dirty="0"/>
              <a:t>하는 것이 필요하다</a:t>
            </a:r>
            <a:r>
              <a:rPr lang="en-US" altLang="ko-KR" sz="1200" dirty="0"/>
              <a:t>.</a:t>
            </a:r>
          </a:p>
        </p:txBody>
      </p:sp>
      <p:pic>
        <p:nvPicPr>
          <p:cNvPr id="1026" name="Picture 2" descr="https://wikidocs.net/images/page/16579/pred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419" y="4019107"/>
            <a:ext cx="47529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32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698532"/>
            <a:ext cx="101776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가설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이번 사례의 경우 가설을 설정하기 위해 도메인 지식이 많이 요구된다</a:t>
            </a:r>
            <a:r>
              <a:rPr lang="en-US" altLang="ko-KR" sz="1200" dirty="0"/>
              <a:t>. </a:t>
            </a:r>
          </a:p>
          <a:p>
            <a:r>
              <a:rPr lang="ko-KR" altLang="en-US" sz="1200" b="1" dirty="0"/>
              <a:t>도메인 지식과 전문가의 조언 </a:t>
            </a:r>
            <a:r>
              <a:rPr lang="ko-KR" altLang="en-US" sz="1200" dirty="0"/>
              <a:t>등을 통해 결제와 관련 있는 행동 변수를 사전에 이해하고 리스트업하는 것이 유용하다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만약 이러한 도움을 받기 어려운 상황이라면</a:t>
            </a:r>
            <a:r>
              <a:rPr lang="en-US" altLang="ko-KR" sz="1200" dirty="0"/>
              <a:t>, </a:t>
            </a:r>
            <a:r>
              <a:rPr lang="ko-KR" altLang="en-US" sz="1200" dirty="0"/>
              <a:t>분석가의 </a:t>
            </a:r>
            <a:r>
              <a:rPr lang="ko-KR" altLang="en-US" sz="1200" b="1" dirty="0"/>
              <a:t>상상력과 직감</a:t>
            </a:r>
            <a:r>
              <a:rPr lang="ko-KR" altLang="en-US" sz="1200" dirty="0"/>
              <a:t>을 이용해 주요 변수들을 생각해놓고 </a:t>
            </a:r>
            <a:endParaRPr lang="en-US" altLang="ko-KR" sz="1200" dirty="0"/>
          </a:p>
          <a:p>
            <a:r>
              <a:rPr lang="ko-KR" altLang="en-US" sz="1200" dirty="0"/>
              <a:t>탐색적 데이터 분석을 통해 </a:t>
            </a:r>
            <a:r>
              <a:rPr lang="en-US" altLang="ko-KR" sz="1200" dirty="0"/>
              <a:t>Feature Selection</a:t>
            </a:r>
            <a:r>
              <a:rPr lang="ko-KR" altLang="en-US" sz="1200" dirty="0"/>
              <a:t>을 하는 것이 필요하다</a:t>
            </a:r>
            <a:r>
              <a:rPr lang="en-US" altLang="ko-KR" sz="1200" dirty="0"/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가설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1: Open, Edit/Save, Export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와 같은 문서 이용행동 관련 변수가 모델 구축에 유의미한 변수일 것</a:t>
            </a:r>
          </a:p>
          <a:p>
            <a:pPr>
              <a:buFont typeface="Arial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 가설 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2: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문서 사용 트래픽 및 일주일 간 방문일수 역시 결제 행동와 관련 있는 예측 변수일 것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416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문제 정의 및 가설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(5)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9266" y="1478791"/>
            <a:ext cx="1017765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예상 산출물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여러 팀이 협업을 하는 경우</a:t>
            </a:r>
            <a:r>
              <a:rPr lang="en-US" altLang="ko-KR" sz="1200" dirty="0"/>
              <a:t>,</a:t>
            </a:r>
            <a:r>
              <a:rPr lang="ko-KR" altLang="en-US" sz="1200" dirty="0"/>
              <a:t> 최종 목적지</a:t>
            </a:r>
            <a:r>
              <a:rPr lang="en-US" altLang="ko-KR" sz="1200" dirty="0"/>
              <a:t>/</a:t>
            </a:r>
            <a:r>
              <a:rPr lang="ko-KR" altLang="en-US" sz="1200" dirty="0"/>
              <a:t>윤곽에 대해 공유하기 위해 예상 산출물을 미리 작성하는 것을 추천한다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유저별 결제 예측 확률 테이블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테이블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RDB, </a:t>
            </a:r>
            <a:r>
              <a:rPr lang="ko-KR" altLang="en-US" sz="1200" dirty="0"/>
              <a:t>일별 배치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Schema: </a:t>
            </a:r>
            <a:r>
              <a:rPr lang="ko-KR" altLang="en-US" sz="1200" dirty="0"/>
              <a:t>날짜</a:t>
            </a:r>
            <a:r>
              <a:rPr lang="en-US" altLang="ko-KR" sz="1200" dirty="0"/>
              <a:t>, </a:t>
            </a:r>
            <a:r>
              <a:rPr lang="ko-KR" altLang="en-US" sz="1200" dirty="0"/>
              <a:t>타깃팅 대상 유저의 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결제 확률</a:t>
            </a:r>
            <a:r>
              <a:rPr lang="en-US" altLang="ko-KR" sz="1200" dirty="0"/>
              <a:t>, </a:t>
            </a:r>
            <a:r>
              <a:rPr lang="ko-KR" altLang="en-US" sz="1200" dirty="0"/>
              <a:t>결제 예상 여부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결제 확률 </a:t>
            </a:r>
            <a:r>
              <a:rPr lang="en-US" altLang="ko-KR" sz="1200" dirty="0"/>
              <a:t>50% </a:t>
            </a:r>
            <a:r>
              <a:rPr lang="ko-KR" altLang="en-US" sz="1200" dirty="0"/>
              <a:t>이상일 경우 </a:t>
            </a:r>
            <a:r>
              <a:rPr lang="en-US" altLang="ko-KR" sz="1200" dirty="0"/>
              <a:t>True, </a:t>
            </a:r>
            <a:r>
              <a:rPr lang="ko-KR" altLang="en-US" sz="1200" dirty="0"/>
              <a:t>이하일 경우 </a:t>
            </a:r>
            <a:r>
              <a:rPr lang="en-US" altLang="ko-KR" sz="1200" dirty="0"/>
              <a:t>False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타깃팅 결과 테이블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테이블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RDB, </a:t>
            </a:r>
            <a:r>
              <a:rPr lang="ko-KR" altLang="en-US" sz="1200" dirty="0"/>
              <a:t>일별 배치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Schema: </a:t>
            </a:r>
            <a:r>
              <a:rPr lang="ko-KR" altLang="en-US" sz="1200" dirty="0"/>
              <a:t>날짜</a:t>
            </a:r>
            <a:r>
              <a:rPr lang="en-US" altLang="ko-KR" sz="1200" dirty="0"/>
              <a:t>, </a:t>
            </a:r>
            <a:r>
              <a:rPr lang="ko-KR" altLang="en-US" sz="1200" dirty="0"/>
              <a:t>타깃 유저 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타깃 액티비티</a:t>
            </a:r>
            <a:r>
              <a:rPr lang="en-US" altLang="ko-KR" sz="1200" dirty="0"/>
              <a:t>, </a:t>
            </a:r>
            <a:r>
              <a:rPr lang="ko-KR" altLang="en-US" sz="1200" dirty="0"/>
              <a:t>결제 여부</a:t>
            </a:r>
            <a:r>
              <a:rPr lang="en-US" altLang="ko-KR" sz="1200" dirty="0"/>
              <a:t>(</a:t>
            </a:r>
            <a:r>
              <a:rPr lang="ko-KR" altLang="en-US" sz="1200" dirty="0"/>
              <a:t>기존 </a:t>
            </a:r>
            <a:r>
              <a:rPr lang="en-US" altLang="ko-KR" sz="1200" dirty="0"/>
              <a:t>3</a:t>
            </a:r>
            <a:r>
              <a:rPr lang="ko-KR" altLang="en-US" sz="1200" dirty="0"/>
              <a:t>일내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결제 정보 테이블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테이블</a:t>
            </a:r>
            <a:r>
              <a:rPr lang="en-US" altLang="ko-KR" sz="1200" dirty="0"/>
              <a:t>:</a:t>
            </a:r>
            <a:r>
              <a:rPr lang="ko-KR" altLang="en-US" sz="1200" dirty="0"/>
              <a:t> 기존 </a:t>
            </a:r>
            <a:r>
              <a:rPr lang="en-US" altLang="ko-KR" sz="1200" dirty="0"/>
              <a:t>Hadoop </a:t>
            </a:r>
            <a:r>
              <a:rPr lang="ko-KR" altLang="en-US" sz="1200" dirty="0"/>
              <a:t>저장 테이블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Schema: </a:t>
            </a:r>
            <a:r>
              <a:rPr lang="ko-KR" altLang="en-US" sz="1200" dirty="0"/>
              <a:t>날짜</a:t>
            </a:r>
            <a:r>
              <a:rPr lang="en-US" altLang="ko-KR" sz="1200" dirty="0"/>
              <a:t>, </a:t>
            </a:r>
            <a:r>
              <a:rPr lang="ko-KR" altLang="en-US" sz="1200" dirty="0"/>
              <a:t>전체 결제 유저 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결제일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구축 과정 문서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수식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및 코드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위키</a:t>
            </a:r>
            <a:r>
              <a:rPr lang="en-US" altLang="ko-KR" sz="1200" dirty="0"/>
              <a:t>(</a:t>
            </a:r>
            <a:r>
              <a:rPr lang="ko-KR" altLang="en-US" sz="1200" dirty="0"/>
              <a:t>컨플루언스</a:t>
            </a:r>
            <a:r>
              <a:rPr lang="en-US" altLang="ko-KR" sz="1200" dirty="0"/>
              <a:t>)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제플린 노트북 </a:t>
            </a:r>
            <a:r>
              <a:rPr lang="en-US" altLang="ko-KR" sz="1200" dirty="0"/>
              <a:t>(</a:t>
            </a:r>
            <a:r>
              <a:rPr lang="ko-KR" altLang="en-US" sz="1200" dirty="0"/>
              <a:t>주소 링크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성과 측정 대시보드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대시보드 링크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Accuracy, Recall, Precision, AUC, F1-score</a:t>
            </a:r>
          </a:p>
        </p:txBody>
      </p:sp>
    </p:spTree>
    <p:extLst>
      <p:ext uri="{BB962C8B-B14F-4D97-AF65-F5344CB8AC3E}">
        <p14:creationId xmlns:p14="http://schemas.microsoft.com/office/powerpoint/2010/main" val="92026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4912" y="1363771"/>
            <a:ext cx="103302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로직 트리</a:t>
            </a:r>
            <a:endParaRPr lang="en-US" altLang="ko-KR" sz="1600" b="1" dirty="0"/>
          </a:p>
          <a:p>
            <a:endParaRPr lang="en-US" altLang="ko-KR" sz="1200" b="1" dirty="0"/>
          </a:p>
          <a:p>
            <a:r>
              <a:rPr lang="ko-KR" altLang="en-US" sz="1200" dirty="0"/>
              <a:t>지난 시간에 배운 로직 트리를 이용해 전체적인 흐름을 구성하도록 하자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모델을 구축하고 평가하는 분석가의 역할은 일반적으로 큰 프로젝트 안에서 하나의 부분</a:t>
            </a:r>
            <a:r>
              <a:rPr lang="en-US" altLang="ko-KR" sz="1200" dirty="0"/>
              <a:t>(part)</a:t>
            </a:r>
            <a:r>
              <a:rPr lang="ko-KR" altLang="en-US" sz="1200" dirty="0"/>
              <a:t>를 맡게 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비즈니스 환경에서는 단순히 모델을 구축하는 것이 목적이 되기 보다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별도의 목표를 달성하기 위한 하나의 수단에 지나지 않는 경우가 많다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따라서 전체 프로젝트</a:t>
            </a:r>
            <a:r>
              <a:rPr lang="en-US" altLang="ko-KR" sz="1200" dirty="0"/>
              <a:t>(</a:t>
            </a:r>
            <a:r>
              <a:rPr lang="ko-KR" altLang="en-US" sz="1200" dirty="0"/>
              <a:t>숲</a:t>
            </a:r>
            <a:r>
              <a:rPr lang="en-US" altLang="ko-KR" sz="1200" dirty="0"/>
              <a:t>)</a:t>
            </a:r>
            <a:r>
              <a:rPr lang="ko-KR" altLang="en-US" sz="1200" dirty="0"/>
              <a:t>을 보고 상황에 맞게 도구</a:t>
            </a:r>
            <a:r>
              <a:rPr lang="en-US" altLang="ko-KR" sz="1200" dirty="0"/>
              <a:t>(</a:t>
            </a:r>
            <a:r>
              <a:rPr lang="ko-KR" altLang="en-US" sz="1200" dirty="0"/>
              <a:t>나무</a:t>
            </a:r>
            <a:r>
              <a:rPr lang="en-US" altLang="ko-KR" sz="1200" dirty="0"/>
              <a:t>)</a:t>
            </a:r>
            <a:r>
              <a:rPr lang="ko-KR" altLang="en-US" sz="1200" dirty="0"/>
              <a:t>를 활용하려는 노력이 필요하다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로직트리를 구성할 때는 전체적인 프로젝트를 고려하면서 짜는 것이 유용할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026" name="Picture 2" descr="https://wikidocs.net/images/page/16581/logic_tree_t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9070" y="3449379"/>
            <a:ext cx="44386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18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4912" y="1363771"/>
            <a:ext cx="1033023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구축 과정 상세</a:t>
            </a:r>
            <a:endParaRPr lang="en-US" altLang="ko-KR" sz="1600" b="1" dirty="0"/>
          </a:p>
          <a:p>
            <a:endParaRPr lang="en-US" altLang="ko-KR" sz="1200" b="1" dirty="0"/>
          </a:p>
          <a:p>
            <a:pPr lvl="0"/>
            <a:r>
              <a:rPr lang="ko-KR" altLang="en-US" sz="1200" dirty="0">
                <a:solidFill>
                  <a:srgbClr val="000000"/>
                </a:solidFill>
              </a:rPr>
              <a:t>일반적인 프로세스와 거의 유사하게 진행될 것이다</a:t>
            </a:r>
            <a:r>
              <a:rPr lang="en-US" altLang="ko-KR" sz="1200" dirty="0">
                <a:solidFill>
                  <a:srgbClr val="000000"/>
                </a:solidFill>
              </a:rPr>
              <a:t>. (</a:t>
            </a:r>
            <a:r>
              <a:rPr lang="ko-KR" altLang="en-US" sz="1200" dirty="0">
                <a:solidFill>
                  <a:srgbClr val="000000"/>
                </a:solidFill>
              </a:rPr>
              <a:t>오른쪽 이미지 참고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lvl="0"/>
            <a:endParaRPr lang="en-US" altLang="ko-KR" sz="1200" dirty="0">
              <a:solidFill>
                <a:srgbClr val="000000"/>
              </a:solidFill>
            </a:endParaRPr>
          </a:p>
          <a:p>
            <a:pPr lvl="0"/>
            <a:r>
              <a:rPr lang="ko-KR" altLang="en-US" sz="1200" dirty="0">
                <a:solidFill>
                  <a:srgbClr val="000000"/>
                </a:solidFill>
              </a:rPr>
              <a:t>실제 작업 시작전 아래와 같은 프레임 이미지를 협업자에게 보여준다면</a:t>
            </a:r>
            <a:r>
              <a:rPr lang="en-US" altLang="ko-KR" sz="1200" dirty="0">
                <a:solidFill>
                  <a:srgbClr val="000000"/>
                </a:solidFill>
              </a:rPr>
              <a:t>,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lvl="0"/>
            <a:r>
              <a:rPr lang="ko-KR" altLang="en-US" sz="1200" dirty="0">
                <a:solidFill>
                  <a:srgbClr val="000000"/>
                </a:solidFill>
              </a:rPr>
              <a:t>서로의 업무 프로세스에 대한 이해가 높아질 것으로 기대할 수 있다</a:t>
            </a:r>
            <a:r>
              <a:rPr lang="en-US" altLang="ko-KR" sz="1200" dirty="0">
                <a:solidFill>
                  <a:srgbClr val="000000"/>
                </a:solidFill>
              </a:rPr>
              <a:t>. </a:t>
            </a:r>
          </a:p>
          <a:p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수집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결제 바로 전</a:t>
            </a:r>
            <a:r>
              <a:rPr lang="en-US" altLang="ko-KR" sz="1200" dirty="0"/>
              <a:t>, </a:t>
            </a:r>
            <a:r>
              <a:rPr lang="ko-KR" altLang="en-US" sz="1200" dirty="0"/>
              <a:t>유저의 행동 패턴을 기술할 수 있는 로그 항목을 수집</a:t>
            </a:r>
            <a:r>
              <a:rPr lang="en-US" altLang="ko-KR" sz="1200" dirty="0"/>
              <a:t>/</a:t>
            </a:r>
            <a:r>
              <a:rPr lang="ko-KR" altLang="en-US" sz="1200" dirty="0"/>
              <a:t>처리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후보 항목 취합</a:t>
            </a:r>
            <a:r>
              <a:rPr lang="en-US" altLang="ko-KR" sz="1200" dirty="0"/>
              <a:t>:</a:t>
            </a:r>
            <a:r>
              <a:rPr lang="ko-KR" altLang="en-US" sz="1200" dirty="0"/>
              <a:t> 유저별 문서 오픈</a:t>
            </a:r>
            <a:r>
              <a:rPr lang="en-US" altLang="ko-KR" sz="1200" dirty="0"/>
              <a:t>, </a:t>
            </a:r>
            <a:r>
              <a:rPr lang="ko-KR" altLang="en-US" sz="1200" dirty="0"/>
              <a:t>편집 횟수 등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추출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Extraction, Preprocessing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필터링</a:t>
            </a:r>
            <a:r>
              <a:rPr lang="en-US" altLang="ko-KR" sz="1200" dirty="0"/>
              <a:t>, </a:t>
            </a:r>
            <a:r>
              <a:rPr lang="ko-KR" altLang="en-US" sz="1200" dirty="0"/>
              <a:t>조인 등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전처리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데이터 탐색</a:t>
            </a:r>
            <a:r>
              <a:rPr lang="en-US" altLang="ko-KR" sz="1200" dirty="0"/>
              <a:t>/</a:t>
            </a:r>
            <a:r>
              <a:rPr lang="ko-KR" altLang="en-US" sz="1200" dirty="0"/>
              <a:t>이해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Feature Engineering (</a:t>
            </a:r>
            <a:r>
              <a:rPr lang="ko-KR" altLang="en-US" sz="1200" dirty="0"/>
              <a:t>분포 변환</a:t>
            </a:r>
            <a:r>
              <a:rPr lang="en-US" altLang="ko-KR" sz="1200" dirty="0"/>
              <a:t>, </a:t>
            </a:r>
            <a:r>
              <a:rPr lang="ko-KR" altLang="en-US" sz="1200" dirty="0"/>
              <a:t>결측치 및 이상치 처리 등</a:t>
            </a:r>
            <a:r>
              <a:rPr lang="en-US" altLang="ko-KR" sz="1200" dirty="0"/>
              <a:t>)</a:t>
            </a:r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구축 및 파라메터 설정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Classification Models (Logistic Regression, Random Forest, 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Cross Validation, Grid Search, Pipeline</a:t>
            </a:r>
            <a:r>
              <a:rPr lang="ko-KR" altLang="en-US" sz="1200" dirty="0"/>
              <a:t> 구성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평가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200" dirty="0"/>
              <a:t>Precision, Recall, F1-score</a:t>
            </a:r>
            <a:r>
              <a:rPr lang="ko-KR" altLang="en-US" sz="1200" dirty="0"/>
              <a:t> 측정 지표 정의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대시보드 구축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</p:txBody>
      </p:sp>
      <p:pic>
        <p:nvPicPr>
          <p:cNvPr id="3076" name="Picture 4" descr="https://wikidocs.net/images/page/16581/class_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836" y="2677328"/>
            <a:ext cx="4476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283744" y="5227278"/>
            <a:ext cx="10358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Algoline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53480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4912" y="1363771"/>
            <a:ext cx="1033023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추가 고려사항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ko-KR" altLang="en-US" sz="1200" dirty="0"/>
              <a:t>대부분의 분석 프로젝트도 마찬가지지만</a:t>
            </a:r>
            <a:r>
              <a:rPr lang="en-US" altLang="ko-KR" sz="1200" dirty="0"/>
              <a:t>, </a:t>
            </a:r>
            <a:r>
              <a:rPr lang="ko-KR" altLang="en-US" sz="1200" dirty="0"/>
              <a:t>예측 모델링을 활용하는 프로젝트의 경우 특히 타팀과 </a:t>
            </a:r>
            <a:r>
              <a:rPr lang="ko-KR" altLang="en-US" sz="1200" b="1" dirty="0"/>
              <a:t>팀원간 많은 협업이 요구</a:t>
            </a:r>
            <a:r>
              <a:rPr lang="ko-KR" altLang="en-US" sz="1200" dirty="0"/>
              <a:t>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분석가가 관여하는 부분은 데이터를 입수해 </a:t>
            </a:r>
            <a:r>
              <a:rPr lang="ko-KR" altLang="en-US" sz="1200" b="1" dirty="0"/>
              <a:t>모델을 구축하고 평가 과정을 통해 최종적인 모델을 만드는 과정</a:t>
            </a:r>
            <a:r>
              <a:rPr lang="ko-KR" altLang="en-US" sz="1200" dirty="0"/>
              <a:t>이며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분석가가 만든 프로토타입 코드를 </a:t>
            </a:r>
            <a:r>
              <a:rPr lang="ko-KR" altLang="en-US" sz="1200" b="1" dirty="0"/>
              <a:t>엔지니이와 개발자가 제품에 녹이는 과정</a:t>
            </a:r>
            <a:r>
              <a:rPr lang="ko-KR" altLang="en-US" sz="1200" dirty="0"/>
              <a:t>도 요구된다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또 </a:t>
            </a:r>
            <a:r>
              <a:rPr lang="ko-KR" altLang="en-US" sz="1200" b="1" dirty="0"/>
              <a:t>기획 및 운영 </a:t>
            </a:r>
            <a:r>
              <a:rPr lang="ko-KR" altLang="en-US" sz="1200" dirty="0"/>
              <a:t>등 여러 팀이 관여하게 되므로 전체적인 </a:t>
            </a:r>
            <a:r>
              <a:rPr lang="en-US" altLang="ko-KR" sz="1200" dirty="0"/>
              <a:t>PM</a:t>
            </a:r>
            <a:r>
              <a:rPr lang="ko-KR" altLang="en-US" sz="1200" dirty="0"/>
              <a:t>의 역할이 특히 더 중요하다고 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전체적인 그리고 세부적인 일정이 어떻게 되는가</a:t>
            </a:r>
            <a:r>
              <a:rPr lang="en-US" altLang="ko-KR" sz="1200" dirty="0"/>
              <a:t>? </a:t>
            </a:r>
            <a:r>
              <a:rPr lang="ko-KR" altLang="en-US" sz="1200" dirty="0"/>
              <a:t>모델링과 관련된 일정을 맞출 수 있는가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각 팀 및 담당자의 역할은 정확히 무엇인가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엔지니어 및 개발 담당은 누구이며</a:t>
            </a:r>
            <a:r>
              <a:rPr lang="en-US" altLang="ko-KR" sz="1200" dirty="0"/>
              <a:t>, </a:t>
            </a:r>
            <a:r>
              <a:rPr lang="ko-KR" altLang="en-US" sz="1200" dirty="0"/>
              <a:t>어떠한 사항이 논의되어야 하는가</a:t>
            </a:r>
            <a:r>
              <a:rPr lang="en-US" altLang="ko-KR" sz="1200" dirty="0"/>
              <a:t>? </a:t>
            </a:r>
            <a:r>
              <a:rPr lang="ko-KR" altLang="en-US" sz="1200" dirty="0"/>
              <a:t>분석 및 개발 언어는</a:t>
            </a:r>
            <a:r>
              <a:rPr lang="en-US" altLang="ko-KR" sz="1200" dirty="0"/>
              <a:t>? </a:t>
            </a:r>
            <a:r>
              <a:rPr lang="ko-KR" altLang="en-US" sz="1200" dirty="0"/>
              <a:t>제품 내 모델 및 데이터 처리 방식은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정확한 목적은 무엇이며 목표 달성 수준은 어떻게 정의할 것인가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필요한 데이터가 무엇인가</a:t>
            </a:r>
            <a:r>
              <a:rPr lang="en-US" altLang="ko-KR" sz="1200" dirty="0"/>
              <a:t>? </a:t>
            </a:r>
            <a:r>
              <a:rPr lang="ko-KR" altLang="en-US" sz="1200" dirty="0"/>
              <a:t>확보가 가능한가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8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4912" y="1363771"/>
            <a:ext cx="10330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실무에 사용되는 데이터셋은 바로 분석이 불가능할 정도로 지저분</a:t>
            </a:r>
            <a:r>
              <a:rPr lang="en-US" altLang="ko-KR" sz="1200" dirty="0"/>
              <a:t>(messy)</a:t>
            </a:r>
            <a:r>
              <a:rPr lang="ko-KR" altLang="en-US" sz="1200" dirty="0"/>
              <a:t>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분석이 가능한 상태로 만들기 위해 많은 시간과 노력을 통해 전처리 과정을 진행하며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모든 데이터 분석 프로젝트에서 데이터 전처리는 반드시 거쳐야 하는 과정이다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분석 결과</a:t>
            </a:r>
            <a:r>
              <a:rPr lang="en-US" altLang="ko-KR" sz="1200" dirty="0"/>
              <a:t>/</a:t>
            </a:r>
            <a:r>
              <a:rPr lang="ko-KR" altLang="en-US" sz="1200" dirty="0"/>
              <a:t>인사이트와 모델 성능에 직접적인 영향을 미치는 과정이기 때문에 </a:t>
            </a:r>
            <a:endParaRPr lang="en-US" altLang="ko-KR" sz="1200" dirty="0"/>
          </a:p>
          <a:p>
            <a:r>
              <a:rPr lang="ko-KR" altLang="en-US" sz="1200" dirty="0"/>
              <a:t>모든 강의에 걸쳐서 전처리 단계는 중요하게 그리고 반복적으로 다루어질 예정이다</a:t>
            </a:r>
            <a:r>
              <a:rPr lang="en-US" altLang="ko-KR" sz="1200" dirty="0"/>
              <a:t>.</a:t>
            </a:r>
          </a:p>
        </p:txBody>
      </p:sp>
      <p:pic>
        <p:nvPicPr>
          <p:cNvPr id="3074" name="Picture 2" descr="https://wikidocs.net/images/page/16582/time_cons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094" y="3211684"/>
            <a:ext cx="56483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48350" y="5678659"/>
            <a:ext cx="9541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de-DE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Forbes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831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04-3.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3768" y="1581197"/>
            <a:ext cx="1022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데이터 전처리 실습</a:t>
            </a:r>
          </a:p>
          <a:p>
            <a:endParaRPr lang="en-US" altLang="ko-KR" sz="1600" dirty="0"/>
          </a:p>
          <a:p>
            <a:r>
              <a:rPr lang="ko-KR" altLang="en-US" sz="1200" dirty="0"/>
              <a:t>미리 파싱</a:t>
            </a:r>
            <a:r>
              <a:rPr lang="en-US" altLang="ko-KR" sz="1200" dirty="0"/>
              <a:t>/</a:t>
            </a:r>
            <a:r>
              <a:rPr lang="ko-KR" altLang="en-US" sz="1200" dirty="0"/>
              <a:t>추출된 실습파일을 다운받아 </a:t>
            </a:r>
            <a:r>
              <a:rPr lang="en-US" altLang="ko-KR" sz="1200" dirty="0" err="1"/>
              <a:t>Jupyter</a:t>
            </a:r>
            <a:r>
              <a:rPr lang="en-US" altLang="ko-KR" sz="1200" dirty="0"/>
              <a:t> Notebook</a:t>
            </a:r>
            <a:r>
              <a:rPr lang="ko-KR" altLang="en-US" sz="1200" dirty="0"/>
              <a:t>에서 </a:t>
            </a:r>
            <a:r>
              <a:rPr lang="en-US" altLang="ko-KR" sz="1200" dirty="0"/>
              <a:t>Pandas </a:t>
            </a:r>
            <a:r>
              <a:rPr lang="en-US" altLang="ko-KR" sz="1200" dirty="0" err="1"/>
              <a:t>DataFrame</a:t>
            </a:r>
            <a:r>
              <a:rPr lang="ko-KR" altLang="en-US" sz="1200" dirty="0"/>
              <a:t> 형태로 불러오자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CSV </a:t>
            </a:r>
            <a:r>
              <a:rPr lang="ko-KR" altLang="en-US" sz="1200" dirty="0"/>
              <a:t>파일은 특정 기간 앱 내에서 발생한 클라이언트 로그 데이터이다</a:t>
            </a:r>
            <a:r>
              <a:rPr lang="en-US" altLang="ko-KR" sz="12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파일 불러오기 및 인덱스 지정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결측치 처리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이상치 처리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분포 변환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단위 변환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데이터 탐색</a:t>
            </a:r>
            <a:r>
              <a:rPr lang="en-US" altLang="ko-KR" sz="1200" dirty="0"/>
              <a:t>/</a:t>
            </a:r>
            <a:r>
              <a:rPr lang="ko-KR" altLang="en-US" sz="12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42871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프로세스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3768" y="1322447"/>
            <a:ext cx="102238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구축 프로세스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데이터 전처리가 끝났다면</a:t>
            </a:r>
            <a:r>
              <a:rPr lang="en-US" altLang="ko-KR" sz="1200" dirty="0"/>
              <a:t>, </a:t>
            </a:r>
            <a:r>
              <a:rPr lang="ko-KR" altLang="en-US" sz="1200" dirty="0"/>
              <a:t>일반적으로 아래와 같은 프로세스로 모델을 구축한다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모델링 단계에 들어왔어도 데이터 전처리는 끝난 것은 아니다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모델의 성능은 알고리즘의 차이 보다 전처리</a:t>
            </a:r>
            <a:r>
              <a:rPr lang="en-US" altLang="ko-KR" sz="1200" dirty="0"/>
              <a:t>(</a:t>
            </a:r>
            <a:r>
              <a:rPr lang="ko-KR" altLang="en-US" sz="1200" dirty="0"/>
              <a:t>혹은 </a:t>
            </a:r>
            <a:r>
              <a:rPr lang="en-US" altLang="ko-KR" sz="1200" dirty="0"/>
              <a:t>feature engineering)</a:t>
            </a:r>
            <a:r>
              <a:rPr lang="ko-KR" altLang="en-US" sz="1200" dirty="0"/>
              <a:t>를 어떻게 했는지에 따라 많은 영향을 받는 것으로 알려져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따라서 </a:t>
            </a:r>
            <a:r>
              <a:rPr lang="ko-KR" altLang="en-US" sz="1200" b="1" dirty="0"/>
              <a:t>모델의 성능을 측정해보고 결과가 만족스럽지 않다면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여러 알고리즘을 사용해보는 것과 더불어</a:t>
            </a:r>
            <a:r>
              <a:rPr lang="en-US" altLang="ko-KR" sz="1200" dirty="0"/>
              <a:t>) </a:t>
            </a:r>
            <a:r>
              <a:rPr lang="ko-KR" altLang="en-US" sz="1200" b="1" dirty="0"/>
              <a:t>전처리 단계를 다시 진행</a:t>
            </a:r>
            <a:r>
              <a:rPr lang="ko-KR" altLang="en-US" sz="1200" dirty="0"/>
              <a:t>해야 할 수도 있다</a:t>
            </a:r>
            <a:r>
              <a:rPr lang="en-US" altLang="ko-KR" sz="1200" dirty="0"/>
              <a:t>. </a:t>
            </a:r>
          </a:p>
        </p:txBody>
      </p:sp>
      <p:pic>
        <p:nvPicPr>
          <p:cNvPr id="6" name="Picture 4" descr="https://lh3.googleusercontent.com/v3OFRQTnleDcKbOUFRmaKvNdAEofl-nxF8lK82BN8NyPRdqeovqYR5maEhDxH1t_oJbWmol6oNCRc25FmCzRtDJac0MKyXoJTNBHR_RENst9EiZvkBwAtBTANEePgZKwGaO5VtSI1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768" y="3508552"/>
            <a:ext cx="5962649" cy="288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31924" y="63892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ADADAD"/>
                </a:solidFill>
                <a:latin typeface="Arial" charset="0"/>
                <a:hlinkClick r:id="rId4"/>
              </a:rPr>
              <a:t>https://mapr.com/blog/predicting-breast-cancer-using-apache-spark-machine-learning-logistic-regression/</a:t>
            </a:r>
            <a:br>
              <a:rPr lang="en-US" altLang="ko-KR" sz="900" dirty="0"/>
            </a:br>
            <a:endParaRPr lang="ko-KR" altLang="en-US" sz="900" dirty="0"/>
          </a:p>
        </p:txBody>
      </p:sp>
      <p:pic>
        <p:nvPicPr>
          <p:cNvPr id="9" name="Picture 2" descr="https://wikidocs.net/images/page/16594/modeling_proce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0556" y="3864005"/>
            <a:ext cx="4162095" cy="22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750448" y="6124159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6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3469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584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Funnel </a:t>
            </a:r>
            <a:r>
              <a:rPr kumimoji="1" lang="ko-KR" altLang="en-US" dirty="0">
                <a:solidFill>
                  <a:schemeClr val="bg1"/>
                </a:solidFill>
              </a:rPr>
              <a:t>분석을 통한</a:t>
            </a:r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ko-KR" altLang="en-US" dirty="0">
                <a:solidFill>
                  <a:schemeClr val="bg1"/>
                </a:solidFill>
              </a:rPr>
              <a:t>이탈구간 개선</a:t>
            </a:r>
          </a:p>
        </p:txBody>
      </p:sp>
    </p:spTree>
    <p:extLst>
      <p:ext uri="{BB962C8B-B14F-4D97-AF65-F5344CB8AC3E}">
        <p14:creationId xmlns:p14="http://schemas.microsoft.com/office/powerpoint/2010/main" val="745417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프로세스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3768" y="1581197"/>
            <a:ext cx="1022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구축전 확인사항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실제 모델 구축에 들어가기 전에 아래와 같은 사항에 대해 확인하고 진행하는 것을 권장한다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범주형</a:t>
            </a:r>
            <a:r>
              <a:rPr lang="en-US" altLang="ko-KR" sz="1200" dirty="0"/>
              <a:t>, </a:t>
            </a:r>
            <a:r>
              <a:rPr lang="ko-KR" altLang="en-US" sz="1200" dirty="0"/>
              <a:t>연속형 데이터 형식의 적절성 </a:t>
            </a:r>
            <a:r>
              <a:rPr lang="en-US" altLang="ko-KR" sz="1200" dirty="0"/>
              <a:t>(</a:t>
            </a:r>
            <a:r>
              <a:rPr lang="ko-KR" altLang="en-US" sz="1200" dirty="0"/>
              <a:t>변수에 대한 확실한 이해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이상치 및 결측치 처리 여부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단위 표준화 및 분포 변환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hlinkClick r:id="rId3"/>
              </a:rPr>
              <a:t>다중공선성</a:t>
            </a: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예측변수</a:t>
            </a:r>
            <a:r>
              <a:rPr lang="en-US" altLang="ko-KR" sz="1200" dirty="0"/>
              <a:t>(y)</a:t>
            </a:r>
            <a:r>
              <a:rPr lang="ko-KR" altLang="en-US" sz="1200" dirty="0"/>
              <a:t>의 분포 </a:t>
            </a:r>
            <a:r>
              <a:rPr lang="en-US" altLang="ko-KR" sz="1200" dirty="0"/>
              <a:t>imbalance </a:t>
            </a:r>
            <a:r>
              <a:rPr lang="ko-KR" altLang="en-US" sz="1200" dirty="0"/>
              <a:t>문제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변수 축소 </a:t>
            </a:r>
            <a:r>
              <a:rPr lang="en-US" altLang="ko-KR" sz="1200" dirty="0"/>
              <a:t>(</a:t>
            </a:r>
            <a:r>
              <a:rPr lang="ko-KR" altLang="en-US" sz="1200" dirty="0"/>
              <a:t>변수가 많을 경우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변수 생성 </a:t>
            </a:r>
            <a:r>
              <a:rPr lang="en-US" altLang="ko-KR" sz="1200" dirty="0"/>
              <a:t>(</a:t>
            </a:r>
            <a:r>
              <a:rPr lang="ko-KR" altLang="en-US" sz="1200" dirty="0"/>
              <a:t>변수가 적을 경우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8426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-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모델 종류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1870" y="1272852"/>
            <a:ext cx="10223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종류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모델의 종류는 무수히 많다</a:t>
            </a:r>
            <a:r>
              <a:rPr lang="en-US" altLang="ko-KR" sz="1200" dirty="0"/>
              <a:t>.</a:t>
            </a:r>
            <a:r>
              <a:rPr lang="ko-KR" altLang="en-US" sz="1200" dirty="0"/>
              <a:t> 대표적으로 아래의 모델을 </a:t>
            </a:r>
            <a:r>
              <a:rPr lang="en-US" altLang="ko-KR" sz="1200" dirty="0"/>
              <a:t>(shallow learning </a:t>
            </a:r>
            <a:r>
              <a:rPr lang="ko-KR" altLang="en-US" sz="1200" dirty="0"/>
              <a:t>계열</a:t>
            </a:r>
            <a:r>
              <a:rPr lang="en-US" altLang="ko-KR" sz="1200" dirty="0"/>
              <a:t>)</a:t>
            </a:r>
            <a:r>
              <a:rPr lang="ko-KR" altLang="en-US" sz="1200" dirty="0"/>
              <a:t> 고려해볼 수 있다</a:t>
            </a:r>
            <a:r>
              <a:rPr lang="en-US" altLang="ko-KR" sz="1200" dirty="0"/>
              <a:t>.</a:t>
            </a: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endParaRPr lang="en-US" altLang="ko-KR" sz="1200" dirty="0">
              <a:hlinkClick r:id="rId3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3"/>
              </a:rPr>
              <a:t>Logistic Regression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4"/>
              </a:rPr>
              <a:t>Naive Bayes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5"/>
              </a:rPr>
              <a:t>k-Nearest Neighbor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/>
              <a:t>Tree-based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6"/>
              </a:rPr>
              <a:t>Decision Tree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7"/>
              </a:rPr>
              <a:t>Random Forest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8"/>
              </a:rPr>
              <a:t>Gradient Boost Regression Tree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/>
              <a:t>LDA</a:t>
            </a:r>
            <a:endParaRPr lang="en-US" altLang="ko-KR" sz="1200" dirty="0">
              <a:hlinkClick r:id="rId9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9"/>
              </a:rPr>
              <a:t>SVM (Support Vector Machines)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>
                <a:hlinkClick r:id="rId10"/>
              </a:rPr>
              <a:t>ANN (Artificial Neural Network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11"/>
              </a:rPr>
              <a:t>CNN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hlinkClick r:id="rId12"/>
              </a:rPr>
              <a:t>RNN</a:t>
            </a:r>
            <a:endParaRPr lang="en-US" altLang="ko-KR" sz="1200" b="1" dirty="0"/>
          </a:p>
          <a:p>
            <a:pPr marL="742950" lvl="1" indent="-285750">
              <a:buFont typeface="Arial" charset="0"/>
              <a:buChar char="•"/>
            </a:pPr>
            <a:endParaRPr lang="en-US" altLang="ko-KR" sz="12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고려사항</a:t>
            </a:r>
            <a:endParaRPr lang="en-US" altLang="ko-KR" sz="1600" b="1" dirty="0"/>
          </a:p>
          <a:p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목적과 데이터 특성에 맞는 모델은 무엇인가</a:t>
            </a:r>
            <a:r>
              <a:rPr lang="en-US" altLang="ko-KR" sz="1200" dirty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일반화 가능성은 어떠한가</a:t>
            </a:r>
            <a:r>
              <a:rPr lang="en-US" altLang="ko-KR" sz="1200" dirty="0"/>
              <a:t>? Overfitting </a:t>
            </a:r>
            <a:r>
              <a:rPr lang="ko-KR" altLang="en-US" sz="1200" dirty="0"/>
              <a:t>이슈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적절한 모델 성능 측정의 지표는</a:t>
            </a:r>
            <a:r>
              <a:rPr lang="en-US" altLang="ko-KR" sz="1200" dirty="0"/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성능을 높이기 위해 어떻게 </a:t>
            </a:r>
            <a:r>
              <a:rPr lang="en-US" altLang="ko-KR" sz="1200" dirty="0"/>
              <a:t>Feature Engineering </a:t>
            </a:r>
            <a:r>
              <a:rPr lang="ko-KR" altLang="en-US" sz="1200" dirty="0"/>
              <a:t>을 진행할 것인가</a:t>
            </a:r>
            <a:r>
              <a:rPr lang="en-US" altLang="ko-KR" sz="1200" dirty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제품 혹은 시스템에 모델을 적용할시 계산량이나 언어 특성에 관해 고려할 부분은 무엇인가</a:t>
            </a:r>
            <a:r>
              <a:rPr lang="en-US" altLang="ko-KR" sz="1200" dirty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모델</a:t>
            </a:r>
            <a:r>
              <a:rPr lang="en-US" altLang="ko-KR" sz="1200" dirty="0"/>
              <a:t>/</a:t>
            </a:r>
            <a:r>
              <a:rPr lang="ko-KR" altLang="en-US" sz="1200" dirty="0"/>
              <a:t>파라메터 업데이트 주기 및 방식은 어떻게 협의할 것인가</a:t>
            </a:r>
            <a:r>
              <a:rPr lang="en-US" altLang="ko-KR" sz="1200" dirty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유관 부서와 커뮤니케이션</a:t>
            </a:r>
            <a:r>
              <a:rPr lang="en-US" altLang="ko-KR" sz="1200" dirty="0"/>
              <a:t>/</a:t>
            </a:r>
            <a:r>
              <a:rPr lang="ko-KR" altLang="en-US" sz="1200" dirty="0"/>
              <a:t>공유 방식은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445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Cross Validation(1)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1870" y="1272852"/>
            <a:ext cx="1022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Cross-Validation</a:t>
            </a:r>
          </a:p>
          <a:p>
            <a:endParaRPr lang="en-US" altLang="ko-KR" sz="1600" b="1" dirty="0"/>
          </a:p>
          <a:p>
            <a:pPr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 </a:t>
            </a:r>
            <a:r>
              <a:rPr lang="en-US" altLang="ko-KR" sz="1200" dirty="0">
                <a:latin typeface="Arial" charset="0"/>
              </a:rPr>
              <a:t>Train/Test set </a:t>
            </a:r>
            <a:r>
              <a:rPr lang="ko-KR" altLang="en-US" sz="1200" dirty="0">
                <a:latin typeface="Arial" charset="0"/>
              </a:rPr>
              <a:t>분리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Train set </a:t>
            </a:r>
            <a:r>
              <a:rPr lang="ko-KR" altLang="en-US" sz="1200" dirty="0">
                <a:latin typeface="Arial" charset="0"/>
              </a:rPr>
              <a:t>보다 </a:t>
            </a:r>
            <a:r>
              <a:rPr lang="en-US" altLang="ko-KR" sz="1200" dirty="0">
                <a:latin typeface="Arial" charset="0"/>
              </a:rPr>
              <a:t>Test set </a:t>
            </a:r>
            <a:r>
              <a:rPr lang="ko-KR" altLang="en-US" sz="1200" dirty="0">
                <a:latin typeface="Arial" charset="0"/>
              </a:rPr>
              <a:t>에서의 성능이 중요</a:t>
            </a:r>
            <a:r>
              <a:rPr lang="en-US" altLang="ko-KR" sz="1200" dirty="0">
                <a:latin typeface="Arial" charset="0"/>
              </a:rPr>
              <a:t>!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가장 간단한 </a:t>
            </a:r>
            <a:r>
              <a:rPr lang="en-US" altLang="ko-KR" sz="1200" dirty="0">
                <a:latin typeface="Arial" charset="0"/>
              </a:rPr>
              <a:t>CV </a:t>
            </a:r>
            <a:r>
              <a:rPr lang="ko-KR" altLang="en-US" sz="1200" dirty="0">
                <a:latin typeface="Arial" charset="0"/>
              </a:rPr>
              <a:t>방식이나</a:t>
            </a:r>
            <a:r>
              <a:rPr lang="en-US" altLang="ko-KR" sz="1200" dirty="0">
                <a:latin typeface="Arial" charset="0"/>
              </a:rPr>
              <a:t>, 1</a:t>
            </a:r>
            <a:r>
              <a:rPr lang="ko-KR" altLang="en-US" sz="1200" dirty="0">
                <a:latin typeface="Arial" charset="0"/>
              </a:rPr>
              <a:t>회성으로 랜덤하게 나눌 때 </a:t>
            </a:r>
            <a:r>
              <a:rPr lang="en-US" altLang="ko-KR" sz="1200" dirty="0">
                <a:latin typeface="Arial" charset="0"/>
              </a:rPr>
              <a:t>bias</a:t>
            </a:r>
            <a:r>
              <a:rPr lang="ko-KR" altLang="en-US" sz="1200" dirty="0">
                <a:latin typeface="Arial" charset="0"/>
              </a:rPr>
              <a:t>가 영향을 미칠 수 있음</a:t>
            </a:r>
          </a:p>
          <a:p>
            <a:pPr fontAlgn="base">
              <a:buFont typeface="Arial" charset="0"/>
              <a:buChar char="•"/>
            </a:pPr>
            <a:endParaRPr lang="en-US" altLang="ko-KR" sz="1200" dirty="0">
              <a:latin typeface="Arial" charset="0"/>
            </a:endParaRPr>
          </a:p>
          <a:p>
            <a:pPr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 </a:t>
            </a:r>
            <a:r>
              <a:rPr lang="en-US" altLang="ko-KR" sz="1200" b="1" dirty="0">
                <a:latin typeface="Arial" charset="0"/>
              </a:rPr>
              <a:t>K-fold Cross Validation 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ko-KR" altLang="en-US" sz="1200" dirty="0">
                <a:latin typeface="Arial" charset="0"/>
              </a:rPr>
              <a:t>보통 </a:t>
            </a:r>
            <a:r>
              <a:rPr lang="en-US" altLang="ko-KR" sz="1200" dirty="0">
                <a:latin typeface="Arial" charset="0"/>
              </a:rPr>
              <a:t>K: 5~10)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가장 일반적인 방식은 </a:t>
            </a:r>
            <a:r>
              <a:rPr lang="en-US" altLang="ko-KR" sz="1200" dirty="0">
                <a:latin typeface="Arial" charset="0"/>
              </a:rPr>
              <a:t>K-fold CV (K: 5~10)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Training </a:t>
            </a:r>
            <a:r>
              <a:rPr lang="ko-KR" altLang="en-US" sz="1200" dirty="0">
                <a:latin typeface="Arial" charset="0"/>
              </a:rPr>
              <a:t>과정을 통해 학습된 모델의 일반화 성능을 재기 위한 목적</a:t>
            </a:r>
            <a:endParaRPr lang="en-US" altLang="ko-KR" sz="1200" dirty="0">
              <a:latin typeface="Arial" charset="0"/>
            </a:endParaRPr>
          </a:p>
          <a:p>
            <a:pPr marL="742950" lvl="1" indent="-2857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학습 데이터를 여러</a:t>
            </a:r>
            <a:r>
              <a:rPr lang="en-US" altLang="ko-KR" sz="1200" dirty="0">
                <a:latin typeface="Arial" charset="0"/>
              </a:rPr>
              <a:t>(K) </a:t>
            </a:r>
            <a:r>
              <a:rPr lang="ko-KR" altLang="en-US" sz="1200" dirty="0">
                <a:latin typeface="Arial" charset="0"/>
              </a:rPr>
              <a:t>번 반복해서 나누어 여러 모델을 학습한 후 평균 스코어 산출</a:t>
            </a:r>
          </a:p>
        </p:txBody>
      </p:sp>
      <p:pic>
        <p:nvPicPr>
          <p:cNvPr id="5122" name="Picture 2" descr="https://lh3.googleusercontent.com/xvuCPWN2kiHMegoFDDLzzb4nZ2YbFwrKea1e8ZeDC2xRIZckAPbhHW6j9vNeFa0iXeawP_n1muLj-gSTD0vODHTHZFy1dESgcxi9GqqqjSDrOdN5VxSj7_c2V1IvBKUeImBiJVdH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991" y="3753396"/>
            <a:ext cx="90487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00522" y="5382171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88825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Cross Validation(2)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charset="0"/>
              </a:rPr>
              <a:t>K-fold Cross Validation </a:t>
            </a:r>
            <a:r>
              <a:rPr lang="ko-KR" altLang="en-US" sz="1600" b="1" dirty="0"/>
              <a:t>특징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Trainset, Test</a:t>
            </a:r>
            <a:r>
              <a:rPr lang="ko-KR" altLang="en-US" sz="1200" dirty="0">
                <a:latin typeface="Arial" charset="0"/>
              </a:rPr>
              <a:t> </a:t>
            </a:r>
            <a:r>
              <a:rPr lang="en-US" altLang="ko-KR" sz="1200" dirty="0">
                <a:latin typeface="Arial" charset="0"/>
              </a:rPr>
              <a:t>set </a:t>
            </a:r>
            <a:r>
              <a:rPr lang="ko-KR" altLang="en-US" sz="1200" dirty="0">
                <a:latin typeface="Arial" charset="0"/>
              </a:rPr>
              <a:t>으로 한번만 나누게 될 경우 랜덤성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ko-KR" altLang="en-US" sz="1200" dirty="0">
                <a:latin typeface="Arial" charset="0"/>
              </a:rPr>
              <a:t>운</a:t>
            </a:r>
            <a:r>
              <a:rPr lang="en-US" altLang="ko-KR" sz="1200" dirty="0">
                <a:latin typeface="Arial" charset="0"/>
              </a:rPr>
              <a:t>)</a:t>
            </a:r>
            <a:r>
              <a:rPr lang="ko-KR" altLang="en-US" sz="1200" dirty="0">
                <a:latin typeface="Arial" charset="0"/>
              </a:rPr>
              <a:t>에 의해 특정 샘플이 몰리는 현상을 방지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여러 번</a:t>
            </a:r>
            <a:r>
              <a:rPr lang="en-US" altLang="ko-KR" sz="1200" dirty="0">
                <a:latin typeface="Arial" charset="0"/>
              </a:rPr>
              <a:t>(K)</a:t>
            </a:r>
            <a:r>
              <a:rPr lang="ko-KR" altLang="en-US" sz="1200" dirty="0">
                <a:latin typeface="Arial" charset="0"/>
              </a:rPr>
              <a:t>의 학습으로 최저</a:t>
            </a:r>
            <a:r>
              <a:rPr lang="en-US" altLang="ko-KR" sz="1200" dirty="0">
                <a:latin typeface="Arial" charset="0"/>
              </a:rPr>
              <a:t>(the worst), </a:t>
            </a:r>
            <a:r>
              <a:rPr lang="ko-KR" altLang="en-US" sz="1200" dirty="0">
                <a:latin typeface="Arial" charset="0"/>
              </a:rPr>
              <a:t>최고</a:t>
            </a:r>
            <a:r>
              <a:rPr lang="en-US" altLang="ko-KR" sz="1200" dirty="0">
                <a:latin typeface="Arial" charset="0"/>
              </a:rPr>
              <a:t>(the best)</a:t>
            </a:r>
            <a:r>
              <a:rPr lang="ko-KR" altLang="en-US" sz="1200" dirty="0">
                <a:latin typeface="Arial" charset="0"/>
              </a:rPr>
              <a:t>의 성능 범위를 파악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학습에 사용하는 훈련 데이터셋이 많아짐 → </a:t>
            </a:r>
            <a:r>
              <a:rPr lang="ko-KR" altLang="en-US" sz="1200" b="1" dirty="0">
                <a:latin typeface="Arial" charset="0"/>
              </a:rPr>
              <a:t>연산 비용 증가</a:t>
            </a:r>
            <a:endParaRPr lang="ko-KR" altLang="en-US" sz="1600" b="1" dirty="0">
              <a:latin typeface="Arial" charset="0"/>
            </a:endParaRPr>
          </a:p>
          <a:p>
            <a:pPr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   </a:t>
            </a:r>
            <a:r>
              <a:rPr lang="ko-KR" altLang="en-US" sz="1200" b="1" dirty="0">
                <a:latin typeface="Arial" charset="0"/>
              </a:rPr>
              <a:t>모델을 만드는 것이 목적이 아니라</a:t>
            </a:r>
            <a:r>
              <a:rPr lang="en-US" altLang="ko-KR" sz="1200" b="1" dirty="0">
                <a:latin typeface="Arial" charset="0"/>
              </a:rPr>
              <a:t>, </a:t>
            </a:r>
            <a:r>
              <a:rPr lang="ko-KR" altLang="en-US" sz="1200" b="1" dirty="0">
                <a:latin typeface="Arial" charset="0"/>
              </a:rPr>
              <a:t>주어진 데이터의 일반화 가능성을 살펴 보는 것이 목적</a:t>
            </a:r>
          </a:p>
          <a:p>
            <a:pPr fontAlgn="base">
              <a:buFont typeface="Arial" charset="0"/>
              <a:buChar char="•"/>
            </a:pPr>
            <a:r>
              <a:rPr lang="ko-KR" altLang="en-US" sz="1200" dirty="0">
                <a:latin typeface="Arial" charset="0"/>
              </a:rPr>
              <a:t>   만약 분류 문제일 경우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ko-KR" altLang="en-US" sz="1200" dirty="0">
                <a:latin typeface="Arial" charset="0"/>
              </a:rPr>
              <a:t>순서대로 </a:t>
            </a:r>
            <a:r>
              <a:rPr lang="en-US" altLang="ko-KR" sz="1200" dirty="0">
                <a:latin typeface="Arial" charset="0"/>
              </a:rPr>
              <a:t>fold </a:t>
            </a:r>
            <a:r>
              <a:rPr lang="ko-KR" altLang="en-US" sz="1200" dirty="0">
                <a:latin typeface="Arial" charset="0"/>
              </a:rPr>
              <a:t>를 만드는 것이 아니라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ko-KR" altLang="en-US" sz="1200" dirty="0">
                <a:latin typeface="Arial" charset="0"/>
              </a:rPr>
              <a:t>각 클래스의 고유 비율을 유지하면서 </a:t>
            </a:r>
            <a:r>
              <a:rPr lang="en-US" altLang="ko-KR" sz="1200" dirty="0">
                <a:latin typeface="Arial" charset="0"/>
              </a:rPr>
              <a:t>fold </a:t>
            </a:r>
            <a:r>
              <a:rPr lang="ko-KR" altLang="en-US" sz="1200" dirty="0">
                <a:latin typeface="Arial" charset="0"/>
              </a:rPr>
              <a:t>구성</a:t>
            </a: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분류 문제에서는 </a:t>
            </a:r>
            <a:r>
              <a:rPr lang="en-US" altLang="ko-KR" sz="1200" dirty="0"/>
              <a:t>Stratified </a:t>
            </a:r>
            <a:r>
              <a:rPr lang="ko-KR" altLang="en-US" sz="1200" dirty="0"/>
              <a:t>이용하고 회귀 문제에서는 단순 </a:t>
            </a:r>
            <a:r>
              <a:rPr lang="en-US" altLang="ko-KR" sz="1200" dirty="0"/>
              <a:t>K-fold CV </a:t>
            </a:r>
            <a:r>
              <a:rPr lang="ko-KR" altLang="en-US" sz="1200" dirty="0"/>
              <a:t>이용</a:t>
            </a:r>
          </a:p>
        </p:txBody>
      </p:sp>
      <p:pic>
        <p:nvPicPr>
          <p:cNvPr id="9218" name="Picture 2" descr="https://lh4.googleusercontent.com/itIajJJ7Nnqx27SKnvxuh4zOPIFAqAg92XM3z4AbktbXiljuGCitda1xWA5GCx6Q822C2GOBQw5qw2GAdHVjs2Eso1lLMJkvcuDsdaOg0EitZbISnGWnMrwHIwJ-wOOeJsH7z23bPVc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7441" y="3568754"/>
            <a:ext cx="9496425" cy="17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75220" y="5118906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2632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Cross Validation(3)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LOOCV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>
                <a:latin typeface="+mn-ea"/>
              </a:rPr>
              <a:t>LOOCV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(Leave-one-out cross-validation)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>
                <a:latin typeface="+mn-ea"/>
              </a:rPr>
              <a:t>하나의 데이터 포인트만 이용해 모델을 포인트 수만큼 만들어 내 검증하는 방식</a:t>
            </a:r>
            <a:endParaRPr lang="en-US" altLang="ko-KR" sz="1200" dirty="0">
              <a:latin typeface="+mn-ea"/>
            </a:endParaRP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>
                <a:latin typeface="+mn-ea"/>
              </a:rPr>
              <a:t>각 모델을 만들때 하나의 샘플</a:t>
            </a:r>
            <a:r>
              <a:rPr lang="en-US" altLang="ko-KR" sz="1200" dirty="0">
                <a:latin typeface="+mn-ea"/>
              </a:rPr>
              <a:t>(test)</a:t>
            </a:r>
            <a:r>
              <a:rPr lang="ko-KR" altLang="en-US" sz="1200" dirty="0">
                <a:latin typeface="+mn-ea"/>
              </a:rPr>
              <a:t>은 제외하고 생성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 </a:t>
            </a:r>
            <a:r>
              <a:rPr lang="en-US" altLang="ko-KR" sz="1200" dirty="0">
                <a:latin typeface="+mn-ea"/>
              </a:rPr>
              <a:t>test </a:t>
            </a:r>
            <a:r>
              <a:rPr lang="ko-KR" altLang="en-US" sz="1200" dirty="0">
                <a:latin typeface="+mn-ea"/>
              </a:rPr>
              <a:t>데이터로 </a:t>
            </a:r>
            <a:r>
              <a:rPr lang="en-US" altLang="ko-KR" sz="1200" dirty="0">
                <a:latin typeface="+mn-ea"/>
              </a:rPr>
              <a:t>N</a:t>
            </a:r>
            <a:r>
              <a:rPr lang="ko-KR" altLang="en-US" sz="1200" dirty="0">
                <a:latin typeface="+mn-ea"/>
              </a:rPr>
              <a:t>개의 </a:t>
            </a:r>
            <a:r>
              <a:rPr lang="en-US" altLang="ko-KR" sz="1200" dirty="0">
                <a:latin typeface="+mn-ea"/>
              </a:rPr>
              <a:t>performance </a:t>
            </a:r>
            <a:r>
              <a:rPr lang="ko-KR" altLang="en-US" sz="1200" dirty="0">
                <a:latin typeface="+mn-ea"/>
              </a:rPr>
              <a:t>추출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en-US" altLang="ko-KR" sz="1200" b="1" dirty="0">
                <a:latin typeface="+mn-ea"/>
              </a:rPr>
              <a:t>Randomness </a:t>
            </a:r>
            <a:r>
              <a:rPr lang="ko-KR" altLang="en-US" sz="1200" b="1" dirty="0">
                <a:latin typeface="+mn-ea"/>
              </a:rPr>
              <a:t>완전 제거 가능하며 많은 모델의 수를 만들어 볼 수 있음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>
                <a:latin typeface="+mn-ea"/>
              </a:rPr>
              <a:t>단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큰 데이터셋에서는 많은 시간이 걸림</a:t>
            </a:r>
          </a:p>
        </p:txBody>
      </p:sp>
      <p:pic>
        <p:nvPicPr>
          <p:cNvPr id="10242" name="Picture 2" descr="https://lh3.googleusercontent.com/vBEaStvLszfhCI9zr4Lxzm5XLH0BcRvY8EIF3nggOZIPAJtaDZAbYPpHbsz1ONfwd_d1YtIf7A81cH1LroZcjvW8qyWtIeyritoRzorxrcSsgXPjO7hPR2NPVrcdmYJJVV7oT6Cno3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316" y="3372899"/>
            <a:ext cx="395287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h5l1h3Xlmllo8gjv4I_dtssj2K9qNfO5oBKnwmJWqKHzlb9bfq-MReGOhT3lG63oTrg2JqdSQpHqGMuWWWU3Xo_pWPStdaXXFzpYgq7cEdL2hjcM7ktCiaVGY8HUalmiBwBy4XfGdY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9954" y="3203124"/>
            <a:ext cx="18764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07325" y="55020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latin typeface="Arial" charset="0"/>
                <a:hlinkClick r:id="rId5" invalidUrl="https://smlee729.github.io/r/machine learning/2015/03/19/1-loocv.html"/>
              </a:rPr>
              <a:t>https://smlee729.github.io/r/machine%20learning/2015/03/19/1-loocv.html</a:t>
            </a:r>
            <a:endParaRPr lang="en-US" altLang="ko-KR" sz="900" dirty="0">
              <a:latin typeface="Arial" charset="0"/>
            </a:endParaRPr>
          </a:p>
          <a:p>
            <a:endParaRPr lang="en-US" altLang="ko-KR" sz="900" dirty="0"/>
          </a:p>
          <a:p>
            <a:br>
              <a:rPr lang="en-US" altLang="ko-KR" sz="900" dirty="0"/>
            </a:b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5526493" y="4958477"/>
            <a:ext cx="6096000" cy="1015663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 Code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from </a:t>
            </a:r>
            <a:r>
              <a:rPr lang="en-US" altLang="ko-KR" sz="1200" dirty="0" err="1">
                <a:latin typeface="Arial" charset="0"/>
              </a:rPr>
              <a:t>sklearn.model_selection</a:t>
            </a:r>
            <a:r>
              <a:rPr lang="en-US" altLang="ko-KR" sz="1200" dirty="0">
                <a:latin typeface="Arial" charset="0"/>
              </a:rPr>
              <a:t> import </a:t>
            </a:r>
            <a:r>
              <a:rPr lang="en-US" altLang="ko-KR" sz="1200" dirty="0" err="1">
                <a:latin typeface="Arial" charset="0"/>
              </a:rPr>
              <a:t>LeaveOneOut</a:t>
            </a:r>
            <a:endParaRPr lang="en-US" altLang="ko-KR" sz="1200" dirty="0">
              <a:latin typeface="Arial" charset="0"/>
            </a:endParaRP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loo = </a:t>
            </a:r>
            <a:r>
              <a:rPr lang="en-US" altLang="ko-KR" sz="1200" dirty="0" err="1">
                <a:latin typeface="Arial" charset="0"/>
              </a:rPr>
              <a:t>LeaveOneOut</a:t>
            </a:r>
            <a:r>
              <a:rPr lang="en-US" altLang="ko-KR" sz="1200" dirty="0">
                <a:latin typeface="Arial" charset="0"/>
              </a:rPr>
              <a:t>()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scores = </a:t>
            </a:r>
            <a:r>
              <a:rPr lang="en-US" altLang="ko-KR" sz="1200" dirty="0" err="1">
                <a:latin typeface="Arial" charset="0"/>
              </a:rPr>
              <a:t>cross_val_score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en-US" altLang="ko-KR" sz="1200" dirty="0" err="1">
                <a:latin typeface="Arial" charset="0"/>
              </a:rPr>
              <a:t>log_rg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en-US" altLang="ko-KR" sz="1200" dirty="0" err="1">
                <a:latin typeface="Arial" charset="0"/>
              </a:rPr>
              <a:t>X_train_scaled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en-US" altLang="ko-KR" sz="1200" dirty="0" err="1">
                <a:latin typeface="Arial" charset="0"/>
              </a:rPr>
              <a:t>y_train</a:t>
            </a:r>
            <a:r>
              <a:rPr lang="en-US" altLang="ko-KR" sz="1200" dirty="0">
                <a:latin typeface="Arial" charset="0"/>
              </a:rPr>
              <a:t>, cv=loo)</a:t>
            </a:r>
          </a:p>
          <a:p>
            <a:pPr marL="742950" lvl="1" indent="-285750" fontAlgn="base">
              <a:spcAft>
                <a:spcPts val="1600"/>
              </a:spcAft>
              <a:buFont typeface="Arial" charset="0"/>
              <a:buChar char="•"/>
            </a:pPr>
            <a:r>
              <a:rPr lang="en-US" altLang="ko-KR" sz="1200" dirty="0" err="1">
                <a:latin typeface="Arial" charset="0"/>
              </a:rPr>
              <a:t>scores.mean</a:t>
            </a:r>
            <a:r>
              <a:rPr lang="en-US" altLang="ko-KR" sz="1200" dirty="0">
                <a:latin typeface="Arial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4732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Cross Validation(4)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ShuffleSplit</a:t>
            </a:r>
            <a:r>
              <a:rPr lang="en-US" altLang="ko-KR" sz="1600" b="1" dirty="0"/>
              <a:t> 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원하는 만큼의 포인트로 </a:t>
            </a:r>
            <a:r>
              <a:rPr lang="en-US" altLang="ko-KR" sz="1200" dirty="0" err="1"/>
              <a:t>train_size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test_size</a:t>
            </a:r>
            <a:r>
              <a:rPr lang="en-US" altLang="ko-KR" sz="1200" dirty="0"/>
              <a:t> </a:t>
            </a:r>
            <a:r>
              <a:rPr lang="ko-KR" altLang="en-US" sz="1200" dirty="0"/>
              <a:t>지정이 가능 </a:t>
            </a:r>
            <a:r>
              <a:rPr lang="en-US" altLang="ko-KR" sz="1200" dirty="0"/>
              <a:t>(subsampling)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전체 데이터가 아닌 </a:t>
            </a:r>
            <a:r>
              <a:rPr lang="ko-KR" altLang="en-US" sz="1200" b="1" dirty="0"/>
              <a:t>일부만 이용하기 원할 때</a:t>
            </a:r>
            <a:r>
              <a:rPr lang="ko-KR" altLang="en-US" sz="1200" dirty="0"/>
              <a:t> 유용 </a:t>
            </a:r>
            <a:r>
              <a:rPr lang="en-US" altLang="ko-KR" sz="1200" dirty="0"/>
              <a:t>(</a:t>
            </a:r>
            <a:r>
              <a:rPr lang="ko-KR" altLang="en-US" sz="1200" dirty="0"/>
              <a:t>특히 큰 데이터셋</a:t>
            </a:r>
            <a:r>
              <a:rPr lang="en-US" altLang="ko-KR" sz="1200" dirty="0"/>
              <a:t>)</a:t>
            </a:r>
          </a:p>
        </p:txBody>
      </p:sp>
      <p:pic>
        <p:nvPicPr>
          <p:cNvPr id="11266" name="Picture 2" descr="https://lh6.googleusercontent.com/p4CXEo1g64Q9k_1pSwOjgpUW8973SwnXOqv--Z8HxpY6Hvs7afKF6WITW1hZc8bxVnNCRsveNvPv0B7ZSwoymEpCGGw6MQJtKBwfvJJDM6FXub858zBpbLQkt9Z7sGrMZE36SzIkj1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86" y="2754397"/>
            <a:ext cx="79057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05786" y="4750236"/>
            <a:ext cx="6096000" cy="1015663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 Code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from </a:t>
            </a:r>
            <a:r>
              <a:rPr lang="en-US" altLang="ko-KR" sz="1200" dirty="0" err="1">
                <a:latin typeface="Arial" charset="0"/>
              </a:rPr>
              <a:t>sklearn.model_selection</a:t>
            </a:r>
            <a:r>
              <a:rPr lang="en-US" altLang="ko-KR" sz="1200" dirty="0">
                <a:latin typeface="Arial" charset="0"/>
              </a:rPr>
              <a:t> import </a:t>
            </a:r>
            <a:r>
              <a:rPr lang="en-US" altLang="ko-KR" sz="1200" dirty="0" err="1">
                <a:latin typeface="Arial" charset="0"/>
              </a:rPr>
              <a:t>ShuffleSplit</a:t>
            </a:r>
            <a:endParaRPr lang="en-US" altLang="ko-KR" sz="1200" dirty="0">
              <a:latin typeface="Arial" charset="0"/>
            </a:endParaRP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 err="1">
                <a:latin typeface="Arial" charset="0"/>
              </a:rPr>
              <a:t>suffle_split</a:t>
            </a:r>
            <a:r>
              <a:rPr lang="en-US" altLang="ko-KR" sz="1200" dirty="0">
                <a:latin typeface="Arial" charset="0"/>
              </a:rPr>
              <a:t> = </a:t>
            </a:r>
            <a:r>
              <a:rPr lang="en-US" altLang="ko-KR" sz="1200" dirty="0" err="1">
                <a:latin typeface="Arial" charset="0"/>
              </a:rPr>
              <a:t>ShuffleSplit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en-US" altLang="ko-KR" sz="1200" dirty="0" err="1">
                <a:latin typeface="Arial" charset="0"/>
              </a:rPr>
              <a:t>test_size</a:t>
            </a:r>
            <a:r>
              <a:rPr lang="en-US" altLang="ko-KR" sz="1200" dirty="0">
                <a:latin typeface="Arial" charset="0"/>
              </a:rPr>
              <a:t>=10, </a:t>
            </a:r>
            <a:r>
              <a:rPr lang="en-US" altLang="ko-KR" sz="1200" dirty="0" err="1">
                <a:latin typeface="Arial" charset="0"/>
              </a:rPr>
              <a:t>train_size</a:t>
            </a:r>
            <a:r>
              <a:rPr lang="en-US" altLang="ko-KR" sz="1200" dirty="0">
                <a:latin typeface="Arial" charset="0"/>
              </a:rPr>
              <a:t>=50, </a:t>
            </a:r>
            <a:r>
              <a:rPr lang="en-US" altLang="ko-KR" sz="1200" dirty="0" err="1">
                <a:latin typeface="Arial" charset="0"/>
              </a:rPr>
              <a:t>n_splits</a:t>
            </a:r>
            <a:r>
              <a:rPr lang="en-US" altLang="ko-KR" sz="1200" dirty="0">
                <a:latin typeface="Arial" charset="0"/>
              </a:rPr>
              <a:t>=4)</a:t>
            </a:r>
          </a:p>
          <a:p>
            <a:pPr marL="742950" lvl="1" indent="-285750" fontAlgn="base"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scores = </a:t>
            </a:r>
            <a:r>
              <a:rPr lang="en-US" altLang="ko-KR" sz="1200" dirty="0" err="1">
                <a:latin typeface="Arial" charset="0"/>
              </a:rPr>
              <a:t>cross_val_score</a:t>
            </a:r>
            <a:r>
              <a:rPr lang="en-US" altLang="ko-KR" sz="1200" dirty="0">
                <a:latin typeface="Arial" charset="0"/>
              </a:rPr>
              <a:t>(</a:t>
            </a:r>
            <a:r>
              <a:rPr lang="en-US" altLang="ko-KR" sz="1200" dirty="0" err="1">
                <a:latin typeface="Arial" charset="0"/>
              </a:rPr>
              <a:t>log_rg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en-US" altLang="ko-KR" sz="1200" dirty="0" err="1">
                <a:latin typeface="Arial" charset="0"/>
              </a:rPr>
              <a:t>X_train_scaled</a:t>
            </a:r>
            <a:r>
              <a:rPr lang="en-US" altLang="ko-KR" sz="1200" dirty="0">
                <a:latin typeface="Arial" charset="0"/>
              </a:rPr>
              <a:t>, </a:t>
            </a:r>
            <a:r>
              <a:rPr lang="en-US" altLang="ko-KR" sz="1200" dirty="0" err="1">
                <a:latin typeface="Arial" charset="0"/>
              </a:rPr>
              <a:t>y_train</a:t>
            </a:r>
            <a:r>
              <a:rPr lang="en-US" altLang="ko-KR" sz="1200" dirty="0">
                <a:latin typeface="Arial" charset="0"/>
              </a:rPr>
              <a:t>, cv=</a:t>
            </a:r>
            <a:r>
              <a:rPr lang="en-US" altLang="ko-KR" sz="1200" dirty="0" err="1">
                <a:latin typeface="Arial" charset="0"/>
              </a:rPr>
              <a:t>suffle_split</a:t>
            </a:r>
            <a:r>
              <a:rPr lang="en-US" altLang="ko-KR" sz="1200" dirty="0">
                <a:latin typeface="Arial" charset="0"/>
              </a:rPr>
              <a:t>)</a:t>
            </a:r>
          </a:p>
          <a:p>
            <a:pPr marL="742950" lvl="1" indent="-285750" fontAlgn="base">
              <a:spcAft>
                <a:spcPts val="1600"/>
              </a:spcAft>
              <a:buFont typeface="Arial" charset="0"/>
              <a:buChar char="•"/>
            </a:pPr>
            <a:r>
              <a:rPr lang="en-US" altLang="ko-KR" sz="1200" dirty="0">
                <a:latin typeface="Arial" charset="0"/>
              </a:rPr>
              <a:t>scores</a:t>
            </a:r>
            <a:endParaRPr lang="en-US" altLang="ko-KR" sz="1200" b="0" i="0" u="none" strike="noStrike" dirty="0">
              <a:effectLst/>
              <a:latin typeface="Arial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5786" y="4001056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071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Grid Search(1)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Parameter </a:t>
            </a:r>
            <a:r>
              <a:rPr lang="ko-KR" altLang="en-US" sz="1200" dirty="0"/>
              <a:t>튜닝 및 최적화는 모델링 과정에서 매우 중요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b="1" dirty="0"/>
              <a:t>Grid Search</a:t>
            </a:r>
            <a:r>
              <a:rPr lang="ko-KR" altLang="en-US" sz="1200" b="1" dirty="0"/>
              <a:t>는 몇 개의 옵션을 가지고 가능한 모든 조합을 이용해 모델링 하는 방식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예</a:t>
            </a:r>
            <a:r>
              <a:rPr lang="en-US" altLang="ko-KR" sz="1200" dirty="0"/>
              <a:t>, SVC</a:t>
            </a:r>
            <a:r>
              <a:rPr lang="ko-KR" altLang="en-US" sz="1200" dirty="0"/>
              <a:t>의 경우 커널의 폭</a:t>
            </a:r>
            <a:r>
              <a:rPr lang="en-US" altLang="ko-KR" sz="1200" dirty="0"/>
              <a:t>(</a:t>
            </a:r>
            <a:r>
              <a:rPr lang="ko-KR" altLang="en-US" sz="1200" dirty="0"/>
              <a:t>범위</a:t>
            </a:r>
            <a:r>
              <a:rPr lang="en-US" altLang="ko-KR" sz="1200" dirty="0"/>
              <a:t>)</a:t>
            </a:r>
            <a:r>
              <a:rPr lang="ko-KR" altLang="en-US" sz="1200" dirty="0"/>
              <a:t>를 지정하는 </a:t>
            </a:r>
            <a:r>
              <a:rPr lang="en-US" altLang="ko-KR" sz="1200" dirty="0"/>
              <a:t>gamma</a:t>
            </a:r>
            <a:r>
              <a:rPr lang="ko-KR" altLang="en-US" sz="1200" dirty="0"/>
              <a:t>와 규제 변수 </a:t>
            </a:r>
            <a:r>
              <a:rPr lang="en-US" altLang="ko-KR" sz="1200" dirty="0"/>
              <a:t>C</a:t>
            </a:r>
            <a:r>
              <a:rPr lang="ko-KR" altLang="en-US" sz="1200" dirty="0"/>
              <a:t>가 매우 중요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en-US" altLang="ko-KR" sz="1200" dirty="0"/>
              <a:t>gamma </a:t>
            </a:r>
            <a:r>
              <a:rPr lang="ko-KR" altLang="en-US" sz="1200" dirty="0"/>
              <a:t>및 </a:t>
            </a:r>
            <a:r>
              <a:rPr lang="en-US" altLang="ko-KR" sz="1200" dirty="0"/>
              <a:t>C</a:t>
            </a:r>
            <a:r>
              <a:rPr lang="ko-KR" altLang="en-US" sz="1200" dirty="0"/>
              <a:t>에 에 </a:t>
            </a:r>
            <a:r>
              <a:rPr lang="en-US" altLang="ko-KR" sz="1200" dirty="0"/>
              <a:t>0.001, 0.01, 0.1, 1, 10, 100 </a:t>
            </a:r>
            <a:r>
              <a:rPr lang="ko-KR" altLang="en-US" sz="1200" dirty="0"/>
              <a:t>조합 적용 </a:t>
            </a:r>
            <a:r>
              <a:rPr lang="en-US" altLang="ko-KR" sz="1200" dirty="0"/>
              <a:t>(</a:t>
            </a:r>
            <a:r>
              <a:rPr lang="ko-KR" altLang="en-US" sz="1200" dirty="0"/>
              <a:t>총 </a:t>
            </a:r>
            <a:r>
              <a:rPr lang="en-US" altLang="ko-KR" sz="1200" dirty="0"/>
              <a:t>36</a:t>
            </a:r>
            <a:r>
              <a:rPr lang="ko-KR" altLang="en-US" sz="1200" dirty="0"/>
              <a:t>개 조합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>
              <a:latin typeface="Arial" charset="0"/>
            </a:endParaRPr>
          </a:p>
          <a:p>
            <a:pPr fontAlgn="base">
              <a:buFont typeface="Arial" charset="0"/>
              <a:buChar char="•"/>
            </a:pPr>
            <a:endParaRPr lang="en-US" altLang="ko-KR" sz="1200" dirty="0">
              <a:latin typeface="Arial" charset="0"/>
            </a:endParaRPr>
          </a:p>
        </p:txBody>
      </p:sp>
      <p:pic>
        <p:nvPicPr>
          <p:cNvPr id="12290" name="Picture 2" descr="https://lh6.googleusercontent.com/-_uO1wbrR2jFWRa9JyGN1PTSACjV-lH0HmPdKg5n-cQRZGr-jhknswad_tbX-YnDx245NBKExEkTaj0q2FcvyHTnXXE3wsG2BIxL9a2D5m2w-qSw2GdKoeTr0rnxg_G3mOChb6aJQ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214" y="3029419"/>
            <a:ext cx="5688418" cy="28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31287" y="5869282"/>
            <a:ext cx="5819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4"/>
              </a:rPr>
              <a:t>https://medium.com/rants-on-machine-learning/smarter-parameter-sweeps-or-why-grid-search-is-plain-stupid-c17d97a0e881</a:t>
            </a:r>
            <a:endParaRPr lang="en-US" altLang="ko-KR" sz="900" dirty="0"/>
          </a:p>
          <a:p>
            <a:br>
              <a:rPr lang="en-US" altLang="ko-KR" sz="900" dirty="0"/>
            </a:b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12857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Grid Search(2)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441" y="1336648"/>
            <a:ext cx="102238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Grid Search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Parameter </a:t>
            </a:r>
            <a:r>
              <a:rPr lang="ko-KR" altLang="en-US" sz="1200" dirty="0"/>
              <a:t>튜닝 및 최적화는 모델링 과정에서 매우 중요</a:t>
            </a: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Overfitting </a:t>
            </a:r>
            <a:r>
              <a:rPr lang="ko-KR" altLang="en-US" sz="1200" dirty="0"/>
              <a:t>방지</a:t>
            </a:r>
            <a:r>
              <a:rPr lang="en-US" altLang="ko-KR" sz="1200" dirty="0"/>
              <a:t>(</a:t>
            </a:r>
            <a:r>
              <a:rPr lang="ko-KR" altLang="en-US" sz="1200" dirty="0"/>
              <a:t>일반화 사전 확인</a:t>
            </a:r>
            <a:r>
              <a:rPr lang="en-US" altLang="ko-KR" sz="1200" dirty="0"/>
              <a:t>)</a:t>
            </a:r>
            <a:r>
              <a:rPr lang="ko-KR" altLang="en-US" sz="1200" dirty="0"/>
              <a:t>를 위한 방식</a:t>
            </a:r>
            <a:endParaRPr lang="en-US" altLang="ko-KR" sz="1200" dirty="0"/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전체 데이터셋을 세 개의 세트로 구분</a:t>
            </a:r>
            <a:endParaRPr lang="en-US" altLang="ko-KR" sz="1200" dirty="0"/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훈련 세트</a:t>
            </a:r>
            <a:r>
              <a:rPr lang="en-US" altLang="ko-KR" sz="1200" dirty="0"/>
              <a:t>: </a:t>
            </a:r>
            <a:r>
              <a:rPr lang="ko-KR" altLang="en-US" sz="1200" dirty="0"/>
              <a:t>모델 구축</a:t>
            </a:r>
            <a:endParaRPr lang="en-US" altLang="ko-KR" sz="1200" dirty="0"/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검증 세트</a:t>
            </a:r>
            <a:r>
              <a:rPr lang="en-US" altLang="ko-KR" sz="1200" dirty="0"/>
              <a:t>: </a:t>
            </a:r>
            <a:r>
              <a:rPr lang="ko-KR" altLang="en-US" sz="1200" dirty="0"/>
              <a:t>최적의 매개변수 선택</a:t>
            </a:r>
            <a:endParaRPr lang="en-US" altLang="ko-KR" sz="1200" dirty="0"/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테스트 세트</a:t>
            </a:r>
            <a:r>
              <a:rPr lang="en-US" altLang="ko-KR" sz="1200" dirty="0"/>
              <a:t>: </a:t>
            </a:r>
            <a:r>
              <a:rPr lang="ko-KR" altLang="en-US" sz="1200" dirty="0"/>
              <a:t>매개변수의 성능 평가 </a:t>
            </a:r>
            <a:r>
              <a:rPr lang="ko-KR" altLang="en-US" sz="1200" dirty="0">
                <a:sym typeface="Wingdings"/>
              </a:rPr>
              <a:t> </a:t>
            </a:r>
            <a:r>
              <a:rPr lang="ko-KR" altLang="en-US" sz="1200" dirty="0"/>
              <a:t>테스트 세트의 이용은 가장 마지막 순간에 </a:t>
            </a:r>
            <a:r>
              <a:rPr lang="en-US" altLang="ko-KR" sz="1200" dirty="0"/>
              <a:t>1</a:t>
            </a:r>
            <a:r>
              <a:rPr lang="ko-KR" altLang="en-US" sz="1200" dirty="0"/>
              <a:t>회만</a:t>
            </a:r>
            <a:r>
              <a:rPr lang="en-US" altLang="ko-KR" sz="1200" dirty="0"/>
              <a:t>!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ko-KR" altLang="en-US" sz="1200" dirty="0"/>
              <a:t>데이터 탐색 및 </a:t>
            </a:r>
            <a:r>
              <a:rPr lang="en-US" altLang="ko-KR" sz="1200" dirty="0"/>
              <a:t>Feature Engineering </a:t>
            </a:r>
            <a:r>
              <a:rPr lang="ko-KR" altLang="en-US" sz="1200" dirty="0"/>
              <a:t>등 모든 활동에서 </a:t>
            </a:r>
            <a:r>
              <a:rPr lang="en-US" altLang="ko-KR" sz="1200" dirty="0"/>
              <a:t>Train, Validation set </a:t>
            </a:r>
            <a:r>
              <a:rPr lang="ko-KR" altLang="en-US" sz="1200" dirty="0"/>
              <a:t>를 반복적으로 이용</a:t>
            </a:r>
          </a:p>
        </p:txBody>
      </p:sp>
      <p:pic>
        <p:nvPicPr>
          <p:cNvPr id="17410" name="Picture 2" descr="https://lh5.googleusercontent.com/e-IOOgYxY_m6nweciojFzmB7Lm3OeSzVQPwhNnc1bejKSN14GhpeCg_xbsPm3l0IOo7BtVQ6MndMlLIQVHjEYlXQA9r_4TfQxxVngdOmj5acykKPMsEaDRLDKzevrogkE5hgrQPct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41" y="3595884"/>
            <a:ext cx="7317193" cy="99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79144" y="4478662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  <p:pic>
        <p:nvPicPr>
          <p:cNvPr id="6" name="Picture 2" descr="https://lh3.googleusercontent.com/xvuCPWN2kiHMegoFDDLzzb4nZ2YbFwrKea1e8ZeDC2xRIZckAPbhHW6j9vNeFa0iXeawP_n1muLj-gSTD0vODHTHZFy1dESgcxi9GqqqjSDrOdN5VxSj7_c2V1IvBKUeImBiJVdHS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41" y="4868208"/>
            <a:ext cx="6762750" cy="121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469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생성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실습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1870" y="1272852"/>
            <a:ext cx="1022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Cross validation (K-fold)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</a:rPr>
              <a:t>1</a:t>
            </a:r>
            <a:r>
              <a:rPr lang="ko-KR" altLang="en-US" sz="1200" dirty="0">
                <a:solidFill>
                  <a:prstClr val="black"/>
                </a:solidFill>
              </a:rPr>
              <a:t>차 모델 구축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</a:rPr>
              <a:t>1</a:t>
            </a:r>
            <a:r>
              <a:rPr lang="ko-KR" altLang="en-US" sz="1200" dirty="0">
                <a:solidFill>
                  <a:prstClr val="black"/>
                </a:solidFill>
              </a:rPr>
              <a:t>차 모델 평가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82460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1870" y="1272852"/>
            <a:ext cx="1022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평가 지표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기존에 살펴본 </a:t>
            </a:r>
            <a:r>
              <a:rPr lang="en-US" altLang="ko-KR" sz="1200" b="1" dirty="0"/>
              <a:t>R-square, Accuracy </a:t>
            </a:r>
            <a:r>
              <a:rPr lang="ko-KR" altLang="en-US" sz="1200" dirty="0"/>
              <a:t>와 같은 지표 외에 다양한 지표 존재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en-US" altLang="ko-KR" sz="1200" dirty="0"/>
              <a:t>R-square: </a:t>
            </a:r>
            <a:r>
              <a:rPr lang="ko-KR" altLang="en-US" sz="1200" dirty="0"/>
              <a:t>회귀 문제 </a:t>
            </a:r>
            <a:r>
              <a:rPr lang="en-US" altLang="ko-KR" sz="1200" dirty="0"/>
              <a:t>(</a:t>
            </a:r>
            <a:r>
              <a:rPr lang="ko-KR" altLang="en-US" sz="1200" dirty="0"/>
              <a:t>설명 변수가 예측 변수에 대해 가지는 설명력</a:t>
            </a:r>
            <a:r>
              <a:rPr lang="en-US" altLang="ko-KR" sz="1200" dirty="0"/>
              <a:t>)</a:t>
            </a:r>
          </a:p>
          <a:p>
            <a:pPr marL="1085850" lvl="2" indent="-171450" fontAlgn="base">
              <a:buFont typeface="Arial" charset="0"/>
              <a:buChar char="•"/>
            </a:pPr>
            <a:r>
              <a:rPr lang="en-US" altLang="ko-KR" sz="1200" b="1" dirty="0">
                <a:solidFill>
                  <a:srgbClr val="0432FF"/>
                </a:solidFill>
              </a:rPr>
              <a:t>RMSE, MSE, MAE</a:t>
            </a:r>
          </a:p>
          <a:p>
            <a:pPr marL="628650" lvl="1" indent="-171450" fontAlgn="base">
              <a:buFont typeface="Arial" charset="0"/>
              <a:buChar char="•"/>
            </a:pPr>
            <a:r>
              <a:rPr lang="en-US" altLang="ko-KR" sz="1200" dirty="0"/>
              <a:t>Accuracy: </a:t>
            </a:r>
            <a:r>
              <a:rPr lang="ko-KR" altLang="en-US" sz="1200" dirty="0"/>
              <a:t>분류 문제 </a:t>
            </a:r>
            <a:r>
              <a:rPr lang="en-US" altLang="ko-KR" sz="1200" dirty="0"/>
              <a:t>(</a:t>
            </a:r>
            <a:r>
              <a:rPr lang="ko-KR" altLang="en-US" sz="1200" dirty="0"/>
              <a:t>전체 샘플 중 정확히 맞춘 샘플의 비율</a:t>
            </a:r>
            <a:r>
              <a:rPr lang="en-US" altLang="ko-KR" sz="1200" dirty="0"/>
              <a:t>) </a:t>
            </a:r>
          </a:p>
          <a:p>
            <a:pPr marL="1085850" lvl="2" indent="-171450" fontAlgn="base">
              <a:buFont typeface="Arial" charset="0"/>
              <a:buChar char="•"/>
            </a:pPr>
            <a:r>
              <a:rPr lang="en-US" altLang="ko-KR" sz="1200" b="1" dirty="0">
                <a:solidFill>
                  <a:srgbClr val="0432FF"/>
                </a:solidFill>
              </a:rPr>
              <a:t>Recall, Precision, F1-Score</a:t>
            </a:r>
          </a:p>
          <a:p>
            <a:pPr marL="171450" indent="-171450" fontAlgn="base">
              <a:buFont typeface="Arial" charset="0"/>
              <a:buChar char="•"/>
            </a:pP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평가 지표 설정시 최종 목표를 가장 잘 대변하는 지표를 설정해야 함</a:t>
            </a: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상황 및 환경</a:t>
            </a:r>
            <a:r>
              <a:rPr lang="en-US" altLang="ko-KR" sz="1200" dirty="0"/>
              <a:t>, </a:t>
            </a:r>
            <a:r>
              <a:rPr lang="ko-KR" altLang="en-US" sz="1200" dirty="0"/>
              <a:t>우선순위 등 여러 요소에 따라 상이할 수 있음</a:t>
            </a:r>
          </a:p>
        </p:txBody>
      </p:sp>
      <p:pic>
        <p:nvPicPr>
          <p:cNvPr id="6" name="Picture 2" descr="https://wikidocs.net/images/page/16594/modeling_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3130" y="3625806"/>
            <a:ext cx="4162095" cy="22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23022" y="5885960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amueller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9720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03. </a:t>
            </a:r>
            <a:r>
              <a:rPr lang="en-US" altLang="ko-KR" sz="2000" b="1" dirty="0"/>
              <a:t>Funnel </a:t>
            </a:r>
            <a:r>
              <a:rPr lang="ko-KR" altLang="en-US" sz="2000" b="1" dirty="0"/>
              <a:t>분석을 통해 이탈 구간 개선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62940" y="1517779"/>
            <a:ext cx="884682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목적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Funnel </a:t>
            </a:r>
            <a:r>
              <a:rPr lang="ko-KR" altLang="en-US" sz="1200" dirty="0"/>
              <a:t>분석의 개념을 이해하고 로그 데이터를 통해 실습을 진행한다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마치 분석 프로젝트 업무를 맡은 실무자라고 생각하고 </a:t>
            </a:r>
            <a:r>
              <a:rPr lang="en-US" altLang="ko-KR" sz="1200" dirty="0"/>
              <a:t>2</a:t>
            </a:r>
            <a:r>
              <a:rPr lang="ko-KR" altLang="en-US" sz="1200" dirty="0"/>
              <a:t>강 내용을 학습한다</a:t>
            </a:r>
            <a:r>
              <a:rPr lang="en-US" altLang="ko-KR" sz="1200" dirty="0"/>
              <a:t>.</a:t>
            </a:r>
          </a:p>
          <a:p>
            <a:endParaRPr lang="en-US" altLang="ko-KR" sz="1200" b="1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목차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배경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문제 정의 및 가설 정립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분석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Frame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구성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전처리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데이터 분석</a:t>
            </a: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리포트 작성</a:t>
            </a:r>
            <a:br>
              <a:rPr lang="ko-KR" altLang="en-US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483360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19458" name="Picture 2" descr="https://lh6.googleusercontent.com/KNDkYp2B1Ucpv7_Y0RN3Jpay2mn0NO1dxOF_JsOPN3O9mtA8gCIp-nCs58rAbs955aE9gcnse4fVnSOM5rWBj3-lUAa9lZSMp88C1JF56z1aVhyXG2wsFpS5z3XliCfg4si-9BYjt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870" y="3745025"/>
            <a:ext cx="3657599" cy="197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5.googleusercontent.com/ck6fc_0mmhAdDQh_Pc5qFNDJX2TH6NKvyKoK-jomlUWua_kLbA3HyYI4Wv4pVenR0ze7GckWzMTsxHSKwOulnTWMgONumzfvns_5GZZSPtqlVaVankc8tdTJowFIJuuwgTDBGp0r8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6441" y="5053071"/>
            <a:ext cx="36957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89106" y="5719925"/>
            <a:ext cx="1056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5"/>
              </a:rPr>
              <a:t>amueller</a:t>
            </a:r>
            <a:endParaRPr lang="ko-KR" altLang="en-US" sz="900" dirty="0"/>
          </a:p>
        </p:txBody>
      </p:sp>
      <p:sp>
        <p:nvSpPr>
          <p:cNvPr id="9" name="직사각형 8"/>
          <p:cNvSpPr/>
          <p:nvPr/>
        </p:nvSpPr>
        <p:spPr>
          <a:xfrm>
            <a:off x="871870" y="1556016"/>
            <a:ext cx="102238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Confusion Matrix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True positive (TP)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True negative (TN)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False positive (FP)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False negative (FN)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Precision (TP / TP + FP)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Recall (TP / TP + FN)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1059907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19462" name="Picture 6" descr="https://lh3.googleusercontent.com/571K-6j5v74mEZJhzU9yIliV7z3bAqvIfqzk4AHEt88FIq3vMabOx64hwFI_bUgVS51tPb89WGvELB_C1aky-J6kOrODkC-v5o-5NQo7RVzFzx3XJuMN7i-oCSwg_2pVuEudpHHGM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710" y="2907157"/>
            <a:ext cx="4140852" cy="289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71870" y="1556016"/>
            <a:ext cx="1022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</a:rPr>
              <a:t>ROC Curve</a:t>
            </a: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ROC Curve</a:t>
            </a:r>
            <a:r>
              <a:rPr lang="ko-KR" altLang="en-US" sz="1200" dirty="0"/>
              <a:t>가 왼쪽 위에 가까울수록 이상적 </a:t>
            </a:r>
            <a:r>
              <a:rPr lang="en-US" altLang="ko-KR" sz="1200" dirty="0"/>
              <a:t>(FPR</a:t>
            </a:r>
            <a:r>
              <a:rPr lang="ko-KR" altLang="en-US" sz="1200" dirty="0"/>
              <a:t>이 낮으면서 </a:t>
            </a:r>
            <a:r>
              <a:rPr lang="en-US" altLang="ko-KR" sz="1200" dirty="0"/>
              <a:t>TPR </a:t>
            </a:r>
            <a:r>
              <a:rPr lang="ko-KR" altLang="en-US" sz="1200" dirty="0"/>
              <a:t>높음</a:t>
            </a:r>
            <a:r>
              <a:rPr lang="en-US" altLang="ko-KR" sz="1200" dirty="0"/>
              <a:t>)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AUC(Area Under the Curve) </a:t>
            </a:r>
            <a:r>
              <a:rPr lang="ko-KR" altLang="en-US" sz="1200" dirty="0"/>
              <a:t>면적이 높을수록 좋은 성능 </a:t>
            </a:r>
            <a:r>
              <a:rPr lang="en-US" altLang="ko-KR" sz="1200" dirty="0"/>
              <a:t>(0.5 ~ 1</a:t>
            </a:r>
            <a:r>
              <a:rPr lang="ko-KR" altLang="en-US" sz="1200" dirty="0"/>
              <a:t>사이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5763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0482" name="Picture 2" descr="https://lh5.googleusercontent.com/bEnyVS9T1S0xsq6J56aOymq0CQlcbYTO7iqGd6wDSssJ5IqxnbotXgJ4EiCYl2y4-L7U2z2fOxQzY0Gn2yO0EBf6ZX6tN8P0grUsZK9BFO632VYyaZrcGnhv5hyOjoCuynpZuEiB5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7156" y="2689064"/>
            <a:ext cx="5976169" cy="23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lh3.googleusercontent.com/V30nitB70iuT5v46zBC2Pt_Q4HG46pLrjTfJVIuQdlCceir84mGWM8z8HxCpW7JaQEEXO3wndt2vKW2kRZPoQt73g8ZuHGDhme0bmyi-8ao05ih_FfMaqSZFOcFYKF7IYBDamBNZnu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1259" y="2802265"/>
            <a:ext cx="213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lh6.googleusercontent.com/S6YXOvk31oMYSUZSG1vLfEqLxc_8RbcpaPsqHOqV027bTYb6fcGUV1rIWuzeWYdFx_IeEx9Py0twa2O2FAykH0eh7KbFiocDiynN0Mfen67C67MhGWTeLMrg14mzFfezGVsbfW37ck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889" y="4244859"/>
            <a:ext cx="24288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71870" y="1556016"/>
            <a:ext cx="1022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b="1" dirty="0">
                <a:solidFill>
                  <a:prstClr val="black"/>
                </a:solidFill>
              </a:rPr>
              <a:t>Regression</a:t>
            </a:r>
            <a:r>
              <a:rPr lang="ko-KR" altLang="en-US" sz="1600" b="1" dirty="0">
                <a:solidFill>
                  <a:prstClr val="black"/>
                </a:solidFill>
              </a:rPr>
              <a:t> 모델 평가 지표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endParaRPr lang="en-US" altLang="ko-KR" sz="1600" b="1" dirty="0"/>
          </a:p>
          <a:p>
            <a:pPr marL="171450" indent="-171450" fontAlgn="base">
              <a:buFont typeface="Arial" charset="0"/>
              <a:buChar char="•"/>
            </a:pPr>
            <a:r>
              <a:rPr lang="en-US" altLang="ko-KR" sz="1200" dirty="0"/>
              <a:t>MAE, MSE, RMSE </a:t>
            </a:r>
            <a:r>
              <a:rPr lang="ko-KR" altLang="en-US" sz="1200" dirty="0"/>
              <a:t>등 지표가 있으며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RMSE </a:t>
            </a:r>
            <a:r>
              <a:rPr lang="ko-KR" altLang="en-US" sz="1200" dirty="0"/>
              <a:t>를 주로 이용</a:t>
            </a:r>
            <a:endParaRPr lang="en-US" altLang="ko-KR" sz="1200" dirty="0"/>
          </a:p>
          <a:p>
            <a:pPr marL="171450" indent="-171450" fontAlgn="base">
              <a:buFont typeface="Arial" charset="0"/>
              <a:buChar char="•"/>
            </a:pPr>
            <a:r>
              <a:rPr lang="ko-KR" altLang="en-US" sz="1200" dirty="0"/>
              <a:t>분류 문제 대비</a:t>
            </a:r>
            <a:r>
              <a:rPr lang="en-US" altLang="ko-KR" sz="1200" dirty="0"/>
              <a:t>,</a:t>
            </a:r>
            <a:r>
              <a:rPr lang="ko-KR" altLang="en-US" sz="1200" dirty="0"/>
              <a:t> 지표가 직관적이지 않은 편 </a:t>
            </a:r>
            <a:r>
              <a:rPr lang="en-US" altLang="ko-KR" sz="1200" dirty="0"/>
              <a:t>(</a:t>
            </a:r>
            <a:r>
              <a:rPr lang="ko-KR" altLang="en-US" sz="1200" dirty="0"/>
              <a:t>평가 기준을 설정하기 모호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6065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04-4.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평가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1870" y="1294117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모델 평가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200" dirty="0"/>
              <a:t>Imbalance data </a:t>
            </a:r>
            <a:r>
              <a:rPr lang="ko-KR" altLang="en-US" sz="1200" dirty="0"/>
              <a:t>처리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모델 개선</a:t>
            </a:r>
            <a:endParaRPr lang="en-US" altLang="ko-KR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/>
              <a:t>Feature engineering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/>
              <a:t>Other model</a:t>
            </a:r>
          </a:p>
        </p:txBody>
      </p:sp>
    </p:spTree>
    <p:extLst>
      <p:ext uri="{BB962C8B-B14F-4D97-AF65-F5344CB8AC3E}">
        <p14:creationId xmlns:p14="http://schemas.microsoft.com/office/powerpoint/2010/main" val="2059146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5849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추천</a:t>
            </a:r>
            <a:r>
              <a:rPr kumimoji="1" lang="en-US" altLang="ko-KR" dirty="0">
                <a:solidFill>
                  <a:schemeClr val="bg1"/>
                </a:solidFill>
              </a:rPr>
              <a:t>/</a:t>
            </a:r>
            <a:r>
              <a:rPr kumimoji="1" lang="ko-KR" altLang="en-US" dirty="0">
                <a:solidFill>
                  <a:schemeClr val="bg1"/>
                </a:solidFill>
              </a:rPr>
              <a:t>랭킹 로직 개발</a:t>
            </a:r>
          </a:p>
        </p:txBody>
      </p:sp>
    </p:spTree>
    <p:extLst>
      <p:ext uri="{BB962C8B-B14F-4D97-AF65-F5344CB8AC3E}">
        <p14:creationId xmlns:p14="http://schemas.microsoft.com/office/powerpoint/2010/main" val="1558721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목적 및 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prstClr val="black"/>
                </a:solidFill>
              </a:rPr>
              <a:t>학습 목적</a:t>
            </a:r>
          </a:p>
          <a:p>
            <a:pPr marL="171450" lvl="0" indent="-171450">
              <a:buFont typeface="Arial" charset="0"/>
              <a:buChar char="•"/>
            </a:pPr>
            <a:endParaRPr lang="en-US" altLang="ko-KR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</a:rPr>
              <a:t>추천시스템의 개발 및 평가과정을 이해한다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buFont typeface="Arial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</a:rPr>
              <a:t>추천을 위한 알고리즘의 종류와 개념을 이해하고 실습한다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pPr marL="171450" lvl="0" indent="-171450">
              <a:buFont typeface="Arial" charset="0"/>
              <a:buChar char="•"/>
            </a:pPr>
            <a:endParaRPr lang="en-US" altLang="ko-KR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charset="0"/>
              <a:buChar char="•"/>
            </a:pP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ko-KR" altLang="en-US" sz="1600" b="1" dirty="0"/>
              <a:t>목차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사례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프로세스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추천시스템 </a:t>
            </a:r>
            <a:r>
              <a:rPr lang="en-US" altLang="ko-KR" sz="1200" b="1" dirty="0"/>
              <a:t>Overview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알고리즘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종류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평가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Topic1_Implicit Feedback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Topic2_Learning to Rank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Topic3_Multi Armed Bandit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(A/B Testing Introduction)</a:t>
            </a:r>
          </a:p>
        </p:txBody>
      </p:sp>
    </p:spTree>
    <p:extLst>
      <p:ext uri="{BB962C8B-B14F-4D97-AF65-F5344CB8AC3E}">
        <p14:creationId xmlns:p14="http://schemas.microsoft.com/office/powerpoint/2010/main" val="1754823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사례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47281" y="1385611"/>
            <a:ext cx="102238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사례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Popularity-based ranking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빌보드 </a:t>
            </a:r>
            <a:r>
              <a:rPr lang="en-US" altLang="ko-KR" sz="1200" dirty="0"/>
              <a:t>Top 100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카테고리별 </a:t>
            </a:r>
            <a:r>
              <a:rPr lang="en-US" altLang="ko-KR" sz="1200" dirty="0"/>
              <a:t>Top 10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맛집랭킹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개인화 추천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ym typeface="Wingdings"/>
              </a:rPr>
              <a:t> </a:t>
            </a:r>
            <a:r>
              <a:rPr lang="ko-KR" altLang="en-US" sz="1200" b="1" dirty="0">
                <a:sym typeface="Wingdings"/>
              </a:rPr>
              <a:t>이커머스</a:t>
            </a:r>
            <a:r>
              <a:rPr lang="en-US" altLang="ko-KR" sz="1200" b="1" dirty="0">
                <a:sym typeface="Wingdings"/>
              </a:rPr>
              <a:t>,</a:t>
            </a:r>
            <a:r>
              <a:rPr lang="ko-KR" altLang="en-US" sz="1200" b="1" dirty="0">
                <a:sym typeface="Wingdings"/>
              </a:rPr>
              <a:t> 엔터</a:t>
            </a:r>
            <a:r>
              <a:rPr lang="en-US" altLang="ko-KR" sz="1200" b="1" dirty="0">
                <a:sym typeface="Wingdings"/>
              </a:rPr>
              <a:t>,</a:t>
            </a:r>
            <a:r>
              <a:rPr lang="ko-KR" altLang="en-US" sz="1200" b="1" dirty="0">
                <a:sym typeface="Wingdings"/>
              </a:rPr>
              <a:t> 검색 등 다양한 분야에 활용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아마존 상품추천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넷플릭스 영화추천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스포티파이 음악추천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네이버 뉴스추천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구글</a:t>
            </a:r>
            <a:r>
              <a:rPr lang="en-US" altLang="ko-KR" sz="1200" dirty="0"/>
              <a:t>,</a:t>
            </a:r>
            <a:r>
              <a:rPr lang="ko-KR" altLang="en-US" sz="1200" dirty="0"/>
              <a:t> 유튜브 등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B7238E-96C6-0A49-BF89-0DB419BA0C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143" y="317309"/>
            <a:ext cx="3658718" cy="31721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418D34-D663-7A41-9FAE-12F9B1BC55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406" y="3612011"/>
            <a:ext cx="5454193" cy="28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00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프로세스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프로세스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기획안 마련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기존 사례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알고리즘 조사 ✓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데이터 수집 및 전처리 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구축 및 성과 측정 ✓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모델 실제 테스트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사내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베타유저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✓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개발 및 배포</a:t>
            </a:r>
            <a:endParaRPr lang="en-US" altLang="ko-KR" sz="1200" dirty="0"/>
          </a:p>
        </p:txBody>
      </p:sp>
      <p:sp>
        <p:nvSpPr>
          <p:cNvPr id="9" name="직사각형 8"/>
          <p:cNvSpPr/>
          <p:nvPr/>
        </p:nvSpPr>
        <p:spPr>
          <a:xfrm>
            <a:off x="4875081" y="2000742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기존에 알려진 추천 알고리즘의 종류를 조사 </a:t>
            </a:r>
            <a:r>
              <a:rPr lang="en-US" altLang="ko-KR" sz="1100" dirty="0"/>
              <a:t>&amp;</a:t>
            </a:r>
            <a:r>
              <a:rPr lang="ko-KR" altLang="en-US" sz="1100" dirty="0"/>
              <a:t> 스터디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서비스에 적용 가능할만 추천 알고리즘 후보를 선정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주요 논문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Collaborative Filtering for Implicit Feedback Datasets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Logistic Matrix Factorization for Implicit Feedback Data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Practical Lessons from Predicting Clicks on Ads at Facebook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Metadata </a:t>
            </a:r>
            <a:r>
              <a:rPr lang="en-US" altLang="ko-KR" sz="1100" dirty="0" err="1"/>
              <a:t>Embeddings</a:t>
            </a:r>
            <a:r>
              <a:rPr lang="en-US" altLang="ko-KR" sz="1100" dirty="0"/>
              <a:t> for User and Item Cold-start Recommendations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The Evolution of a Real-World Recommender System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71067" y="4399491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샘플 데이터 추출 및 전처리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모델 생성</a:t>
            </a:r>
            <a:endParaRPr lang="en-US" altLang="ko-KR" sz="1100" dirty="0"/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CF (NB, MF)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Contents-based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…</a:t>
            </a:r>
            <a:endParaRPr lang="ko-KR" altLang="en-US" sz="11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/>
              <a:t>모델 성능 평가 및 선정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RMSE, Cross-entropy ..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ko-KR" sz="1100" dirty="0"/>
              <a:t>CTR, Conversion rate, NDCG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100" dirty="0"/>
              <a:t>만족도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Relevance scores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4881990" y="1723743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기존 사례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알고리즘 조사✓</a:t>
            </a:r>
            <a:endParaRPr lang="en-US" altLang="ko-KR" sz="1200" b="1" dirty="0"/>
          </a:p>
          <a:p>
            <a:r>
              <a:rPr lang="ko-KR" altLang="en-US" sz="1200" b="1" dirty="0">
                <a:solidFill>
                  <a:prstClr val="black"/>
                </a:solidFill>
              </a:rPr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81990" y="4092136"/>
            <a:ext cx="19415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모델 구축 및 성과 측정✓</a:t>
            </a:r>
          </a:p>
          <a:p>
            <a:endParaRPr lang="ko-KR" altLang="en-US" dirty="0"/>
          </a:p>
        </p:txBody>
      </p:sp>
      <p:pic>
        <p:nvPicPr>
          <p:cNvPr id="8" name="Picture 4" descr="https://wikidocs.net/images/page/16581/class_process.png">
            <a:extLst>
              <a:ext uri="{FF2B5EF4-FFF2-40B4-BE49-F238E27FC236}">
                <a16:creationId xmlns:a16="http://schemas.microsoft.com/office/drawing/2014/main" id="{72AFB3FC-6573-F441-B1F6-185E1138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31" y="3543547"/>
            <a:ext cx="4476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136CE7-9D20-A347-9D9F-FE46B05DE2F9}"/>
              </a:ext>
            </a:extLst>
          </p:cNvPr>
          <p:cNvSpPr/>
          <p:nvPr/>
        </p:nvSpPr>
        <p:spPr>
          <a:xfrm>
            <a:off x="877239" y="6093497"/>
            <a:ext cx="10358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900" dirty="0">
                <a:solidFill>
                  <a:srgbClr val="000000"/>
                </a:solidFill>
                <a:latin typeface="Malgun Gothic" charset="-127"/>
              </a:rPr>
              <a:t>Source: </a:t>
            </a:r>
            <a:r>
              <a:rPr lang="fr-FR" altLang="ko-KR" sz="900" dirty="0">
                <a:solidFill>
                  <a:srgbClr val="4183C4"/>
                </a:solidFill>
                <a:latin typeface="Malgun Gothic" charset="-127"/>
                <a:hlinkClick r:id="rId4"/>
              </a:rPr>
              <a:t>Algoline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99435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Overview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141" y="581891"/>
            <a:ext cx="6478148" cy="6082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791" y="1802752"/>
            <a:ext cx="1367593" cy="182031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7F8194-FBC1-A845-926C-9878A8B766E0}"/>
              </a:ext>
            </a:extLst>
          </p:cNvPr>
          <p:cNvCxnSpPr>
            <a:cxnSpLocks/>
          </p:cNvCxnSpPr>
          <p:nvPr/>
        </p:nvCxnSpPr>
        <p:spPr>
          <a:xfrm>
            <a:off x="2526384" y="2695531"/>
            <a:ext cx="175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7452F7A3-0794-C945-96B2-D7B49FD7CAB6}"/>
              </a:ext>
            </a:extLst>
          </p:cNvPr>
          <p:cNvCxnSpPr/>
          <p:nvPr/>
        </p:nvCxnSpPr>
        <p:spPr>
          <a:xfrm rot="16200000" flipH="1">
            <a:off x="3190705" y="2907901"/>
            <a:ext cx="2102712" cy="16779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222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popularity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2137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/>
              <a:t>Popularilty</a:t>
            </a:r>
            <a:r>
              <a:rPr lang="en-US" altLang="ko-KR" sz="1600" b="1" dirty="0"/>
              <a:t>-based</a:t>
            </a:r>
            <a:endParaRPr lang="en-US" altLang="ko-KR" sz="1200" dirty="0"/>
          </a:p>
        </p:txBody>
      </p:sp>
      <p:sp>
        <p:nvSpPr>
          <p:cNvPr id="2" name="직사각형 1"/>
          <p:cNvSpPr/>
          <p:nvPr/>
        </p:nvSpPr>
        <p:spPr>
          <a:xfrm>
            <a:off x="974103" y="1896942"/>
            <a:ext cx="75665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특정 변수에 가중치를 적용해 스코어를 도출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스코어를 통해 랭킹을 만들고 높은 랭킹 위주로 노출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계산량이 적고 서비스 적용에 용이 </a:t>
            </a:r>
            <a:r>
              <a:rPr lang="en-US" altLang="ko-KR" sz="1200" dirty="0"/>
              <a:t>(</a:t>
            </a:r>
            <a:r>
              <a:rPr lang="ko-KR" altLang="en-US" sz="1200" dirty="0"/>
              <a:t>한번 만들어서 </a:t>
            </a:r>
            <a:r>
              <a:rPr lang="ko-KR" altLang="en-US" sz="1200" dirty="0" err="1"/>
              <a:t>여러번</a:t>
            </a:r>
            <a:r>
              <a:rPr lang="ko-KR" altLang="en-US" sz="1200" dirty="0"/>
              <a:t> 사용 </a:t>
            </a:r>
            <a:r>
              <a:rPr lang="en-US" altLang="ko-KR" sz="1200" dirty="0"/>
              <a:t>&amp;</a:t>
            </a:r>
            <a:r>
              <a:rPr lang="ko-KR" altLang="en-US" sz="1200" dirty="0"/>
              <a:t> </a:t>
            </a:r>
            <a:r>
              <a:rPr lang="en-US" altLang="ko-KR" sz="1200" dirty="0"/>
              <a:t>RDS</a:t>
            </a:r>
            <a:r>
              <a:rPr lang="ko-KR" altLang="en-US" sz="1200" dirty="0"/>
              <a:t>로 처리 가능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모델 및 변수에 대한 이해가 쉬움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개인의 관심사가 반영이 되지 않음 → 모든 유저에게 동일한 노출</a:t>
            </a:r>
            <a:r>
              <a:rPr lang="en-US" altLang="ko-KR" sz="1200" dirty="0"/>
              <a:t> &amp; </a:t>
            </a:r>
            <a:r>
              <a:rPr lang="ko-KR" altLang="en-US" sz="1200" dirty="0"/>
              <a:t>반복적 결과 제공</a:t>
            </a:r>
          </a:p>
          <a:p>
            <a:pPr marL="285750" indent="-285750">
              <a:buFont typeface="Arial" charset="0"/>
              <a:buChar char="•"/>
            </a:pP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835" y="3364610"/>
            <a:ext cx="4370928" cy="29586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8C759E-F188-C347-BE6C-0EB773DA12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454" y="3215949"/>
            <a:ext cx="1666492" cy="30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4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/>
              <a:t>(1)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40" y="1517779"/>
            <a:ext cx="1017765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요청내용</a:t>
            </a:r>
            <a:endParaRPr lang="en-US" altLang="ko-KR" sz="1600" b="1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여러분이 데이터 분석가로서 회사에 새로 입사했다고 가정해보자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경력직으로서 여러분이 처음 맡은 업무는 기획팀에서 요청한 업무로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미팅을 통해 아래와 같은 요청을 받았다고 해보자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(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기획안을 주면서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)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새로운 시나리오를 유저가 잘 사용하고 있는지 알려주세요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잘 사용되고 있는 기능은 무엇인지 알려주세요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개선을 어떻게 해야할지 알려주세요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언제까지 결과를 받아볼 수 있을까요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?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담당자는요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데이터가 있는지 모르겠어요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 </a:t>
            </a:r>
            <a:r>
              <a:rPr lang="ko-KR" altLang="en-US" sz="1200" i="1" dirty="0">
                <a:solidFill>
                  <a:srgbClr val="000000"/>
                </a:solidFill>
                <a:latin typeface="Malgun Gothic" charset="-127"/>
              </a:rPr>
              <a:t>없으면 수집해주세요</a:t>
            </a:r>
            <a:r>
              <a:rPr lang="en-US" altLang="ko-KR" sz="1200" i="1" dirty="0">
                <a:solidFill>
                  <a:srgbClr val="000000"/>
                </a:solidFill>
                <a:latin typeface="Malgun Gothic" charset="-127"/>
              </a:rPr>
              <a:t>.</a:t>
            </a:r>
            <a:br>
              <a:rPr lang="ko-KR" altLang="en-US" sz="1200" dirty="0"/>
            </a:b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대략 정리를 해보면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기획부서에서 만든 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새로운 시나리오 대로 유저가 앱을 잘 사용하고 있는지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만약 그렇다면 어떤 기능이 잘 사용되고</a:t>
            </a:r>
            <a: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  <a:t>, </a:t>
            </a:r>
            <a:br>
              <a:rPr lang="en-US" altLang="ko-KR" sz="1200" b="1" dirty="0">
                <a:solidFill>
                  <a:srgbClr val="000000"/>
                </a:solidFill>
                <a:latin typeface="Malgun Gothic" charset="-127"/>
              </a:rPr>
            </a:br>
            <a:r>
              <a:rPr lang="ko-KR" altLang="en-US" sz="1200" b="1" dirty="0">
                <a:solidFill>
                  <a:srgbClr val="000000"/>
                </a:solidFill>
                <a:latin typeface="Malgun Gothic" charset="-127"/>
              </a:rPr>
              <a:t>이탈이 많다면 어느 구간인지 어떻게 그 구간을 개선할지 알려달라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는 요청을 받았다고 할수 있다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1200205" y="4919857"/>
            <a:ext cx="3055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solidFill>
                  <a:srgbClr val="0432FF"/>
                </a:solidFill>
                <a:latin typeface="HeadLineA" charset="-127"/>
                <a:ea typeface="HeadLineA" charset="-127"/>
                <a:cs typeface="HeadLineA" charset="-127"/>
              </a:rPr>
              <a:t>USABILITY</a:t>
            </a:r>
            <a:endParaRPr kumimoji="1" lang="ko-KR" altLang="en-US" dirty="0">
              <a:solidFill>
                <a:srgbClr val="0432FF"/>
              </a:solidFill>
              <a:latin typeface="HeadLineA" charset="-127"/>
              <a:ea typeface="HeadLineA" charset="-127"/>
              <a:cs typeface="HeadLineA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5089" y="5618479"/>
            <a:ext cx="4988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200" dirty="0">
                <a:ea typeface="Consolas" charset="0"/>
                <a:cs typeface="Consolas" charset="0"/>
              </a:rPr>
              <a:t> </a:t>
            </a:r>
            <a:r>
              <a:rPr lang="ko-KR" altLang="en-US" sz="1200" dirty="0">
                <a:ea typeface="Consolas" charset="0"/>
                <a:cs typeface="Consolas" charset="0"/>
              </a:rPr>
              <a:t>유용한가</a:t>
            </a:r>
            <a:r>
              <a:rPr lang="en-US" altLang="ko-KR" sz="1200" dirty="0">
                <a:ea typeface="Consolas" charset="0"/>
                <a:cs typeface="Consolas" charset="0"/>
              </a:rPr>
              <a:t>?</a:t>
            </a:r>
            <a:r>
              <a:rPr lang="ko-KR" altLang="en-US" sz="1200" dirty="0">
                <a:ea typeface="Consolas" charset="0"/>
                <a:cs typeface="Consolas" charset="0"/>
              </a:rPr>
              <a:t> </a:t>
            </a:r>
            <a:r>
              <a:rPr lang="en-US" altLang="ko-KR" sz="1200" dirty="0">
                <a:ea typeface="Consolas" charset="0"/>
                <a:cs typeface="Consolas" charset="0"/>
              </a:rPr>
              <a:t>(Useful)</a:t>
            </a:r>
          </a:p>
          <a:p>
            <a:pPr>
              <a:buFont typeface="Arial" charset="0"/>
              <a:buChar char="•"/>
            </a:pP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 </a:t>
            </a:r>
            <a:r>
              <a:rPr lang="ko-KR" altLang="en-US" sz="1200" dirty="0">
                <a:ea typeface="Consolas" charset="0"/>
                <a:cs typeface="Consolas" charset="0"/>
              </a:rPr>
              <a:t>편리한가</a:t>
            </a:r>
            <a:r>
              <a:rPr lang="en-US" altLang="ko-KR" sz="1200" dirty="0">
                <a:ea typeface="Consolas" charset="0"/>
                <a:cs typeface="Consolas" charset="0"/>
              </a:rPr>
              <a:t>?</a:t>
            </a:r>
            <a:r>
              <a:rPr lang="ko-KR" altLang="en-US" sz="1200" dirty="0">
                <a:ea typeface="Consolas" charset="0"/>
                <a:cs typeface="Consolas" charset="0"/>
              </a:rPr>
              <a:t> </a:t>
            </a:r>
            <a:r>
              <a:rPr lang="en-US" altLang="ko-KR" sz="1200" dirty="0">
                <a:ea typeface="Consolas" charset="0"/>
                <a:cs typeface="Consolas" charset="0"/>
              </a:rPr>
              <a:t>(Usable)</a:t>
            </a:r>
          </a:p>
          <a:p>
            <a:pPr>
              <a:buFont typeface="Arial" charset="0"/>
              <a:buChar char="•"/>
            </a:pP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 </a:t>
            </a:r>
            <a:r>
              <a:rPr lang="ko-KR" altLang="en-US" sz="1200" b="0" i="0" dirty="0">
                <a:effectLst/>
                <a:ea typeface="Consolas" charset="0"/>
                <a:cs typeface="Consolas" charset="0"/>
              </a:rPr>
              <a:t>만족스러운가</a:t>
            </a: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?</a:t>
            </a:r>
            <a:r>
              <a:rPr lang="ko-KR" altLang="en-US" sz="1200" b="0" i="0" dirty="0">
                <a:effectLst/>
                <a:ea typeface="Consolas" charset="0"/>
                <a:cs typeface="Consolas" charset="0"/>
              </a:rPr>
              <a:t> </a:t>
            </a:r>
            <a:r>
              <a:rPr lang="en-US" altLang="ko-KR" sz="1200" b="0" i="0" dirty="0">
                <a:effectLst/>
                <a:ea typeface="Consolas" charset="0"/>
                <a:cs typeface="Consolas" charset="0"/>
              </a:rPr>
              <a:t>(</a:t>
            </a:r>
            <a:r>
              <a:rPr lang="en-US" altLang="ko-KR" sz="1200" dirty="0" err="1"/>
              <a:t>Satisfiable</a:t>
            </a:r>
            <a:r>
              <a:rPr lang="en-US" altLang="ko-KR" sz="1200" dirty="0"/>
              <a:t>)</a:t>
            </a:r>
            <a:endParaRPr lang="en-US" altLang="ko-KR" sz="1200" b="0" i="0" dirty="0">
              <a:effectLst/>
              <a:ea typeface="Consolas" charset="0"/>
              <a:cs typeface="Consolas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99160" y="5273800"/>
            <a:ext cx="2360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http://www.thinkuser.com/usability01/</a:t>
            </a:r>
            <a:endParaRPr lang="en-US" altLang="ko-KR" sz="900" dirty="0"/>
          </a:p>
          <a:p>
            <a:endParaRPr lang="en-US" altLang="ko-KR" sz="900" dirty="0"/>
          </a:p>
        </p:txBody>
      </p:sp>
      <p:sp>
        <p:nvSpPr>
          <p:cNvPr id="6" name="직사각형 5"/>
          <p:cNvSpPr/>
          <p:nvPr/>
        </p:nvSpPr>
        <p:spPr>
          <a:xfrm>
            <a:off x="6213759" y="5119911"/>
            <a:ext cx="1685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Malgun Gothic" charset="-127"/>
              </a:rPr>
              <a:t>How to measure?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8193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89262" y="2312441"/>
            <a:ext cx="54926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유저 </a:t>
            </a:r>
            <a:r>
              <a:rPr lang="en-US" altLang="ko-KR" sz="1200" dirty="0"/>
              <a:t>u</a:t>
            </a:r>
            <a:r>
              <a:rPr lang="ko-KR" altLang="en-US" sz="1200" dirty="0"/>
              <a:t>가 아이템 </a:t>
            </a:r>
            <a:r>
              <a:rPr lang="en-US" altLang="ko-KR" sz="1200" dirty="0" err="1"/>
              <a:t>i</a:t>
            </a:r>
            <a:r>
              <a:rPr lang="ko-KR" altLang="en-US" sz="1200" dirty="0"/>
              <a:t>를 얼마나 주문할 것인지를 주문수를 예측하는 시스템 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400" dirty="0"/>
              <a:t>Baseline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sz="1400" dirty="0"/>
              <a:t>Neighborhood Method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sz="1400" dirty="0"/>
              <a:t>Matrix Factorization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6281" y="2519831"/>
            <a:ext cx="4511130" cy="3952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31274C-289C-B743-BF08-D21F3A6CF3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547" y="4056397"/>
            <a:ext cx="3176113" cy="18368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379682-A0B7-3344-8701-D50B0559666D}"/>
              </a:ext>
            </a:extLst>
          </p:cNvPr>
          <p:cNvSpPr/>
          <p:nvPr/>
        </p:nvSpPr>
        <p:spPr>
          <a:xfrm>
            <a:off x="2047547" y="5893259"/>
            <a:ext cx="2957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https://en.wikipedia.org/wiki/Matrix_completion</a:t>
            </a:r>
            <a:endParaRPr lang="en-US" altLang="ko-KR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56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Baseline Model</a:t>
            </a:r>
            <a:endParaRPr lang="en-US" altLang="ko-KR" sz="1200" dirty="0"/>
          </a:p>
        </p:txBody>
      </p:sp>
      <p:sp>
        <p:nvSpPr>
          <p:cNvPr id="2" name="직사각형 1"/>
          <p:cNvSpPr/>
          <p:nvPr/>
        </p:nvSpPr>
        <p:spPr>
          <a:xfrm>
            <a:off x="936396" y="202175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평균점수에 각 유저 및 아이템의 평균점수를 합산해서 실수값 예측</a:t>
            </a:r>
            <a:endParaRPr lang="en-US" altLang="ko-KR" sz="1200" dirty="0"/>
          </a:p>
          <a:p>
            <a:pPr marL="285750" indent="-285750">
              <a:buFont typeface="Arial" charset="0"/>
              <a:buChar char="•"/>
            </a:pPr>
            <a:r>
              <a:rPr lang="ko-KR" altLang="en-US" sz="1200" dirty="0"/>
              <a:t>가장 단순한 형태의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888" y="2781004"/>
            <a:ext cx="5686982" cy="134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18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 - </a:t>
            </a:r>
            <a:r>
              <a:rPr lang="en-US" altLang="ko-KR" sz="1200" b="1" dirty="0"/>
              <a:t>Neighborhood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069" y="3261611"/>
            <a:ext cx="5003152" cy="26867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7542" y="187323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>
                <a:solidFill>
                  <a:srgbClr val="172B4D"/>
                </a:solidFill>
                <a:latin typeface="-apple-system" charset="0"/>
              </a:rPr>
              <a:t>유저</a:t>
            </a:r>
            <a:r>
              <a:rPr lang="en-US" altLang="ko-KR" sz="1200" dirty="0">
                <a:solidFill>
                  <a:srgbClr val="172B4D"/>
                </a:solidFill>
                <a:latin typeface="-apple-system" charset="0"/>
              </a:rPr>
              <a:t>(user-based) </a:t>
            </a:r>
            <a:r>
              <a:rPr lang="ko-KR" altLang="en-US" sz="1200" dirty="0">
                <a:solidFill>
                  <a:srgbClr val="172B4D"/>
                </a:solidFill>
                <a:latin typeface="-apple-system" charset="0"/>
              </a:rPr>
              <a:t>혹은 아이템</a:t>
            </a:r>
            <a:r>
              <a:rPr lang="en-US" altLang="ko-KR" sz="1200" dirty="0">
                <a:solidFill>
                  <a:srgbClr val="172B4D"/>
                </a:solidFill>
                <a:latin typeface="-apple-system" charset="0"/>
              </a:rPr>
              <a:t>(item-based)</a:t>
            </a:r>
            <a:r>
              <a:rPr lang="ko-KR" altLang="en-US" sz="1200" dirty="0">
                <a:solidFill>
                  <a:srgbClr val="172B4D"/>
                </a:solidFill>
                <a:latin typeface="-apple-system" charset="0"/>
              </a:rPr>
              <a:t>를 특정 유사도를 기준으로 가중치를 적용</a:t>
            </a:r>
            <a:endParaRPr lang="en-US" altLang="ko-KR" sz="1200" dirty="0">
              <a:solidFill>
                <a:srgbClr val="172B4D"/>
              </a:solidFill>
              <a:latin typeface="-apple-system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독자적으로 성능이 높지 못한 편이므로 </a:t>
            </a:r>
            <a:r>
              <a:rPr lang="en-US" altLang="ko-KR" sz="1200" dirty="0"/>
              <a:t>Baseline </a:t>
            </a:r>
            <a:r>
              <a:rPr lang="ko-KR" altLang="en-US" sz="1200" dirty="0"/>
              <a:t>모델과 하이브리드로 주로 이용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 err="1"/>
              <a:t>계산량</a:t>
            </a:r>
            <a:r>
              <a:rPr lang="ko-KR" altLang="en-US" sz="1200" dirty="0"/>
              <a:t> 높음 → 비효율성 </a:t>
            </a:r>
            <a:r>
              <a:rPr lang="en-US" altLang="ko-KR" sz="1200" dirty="0"/>
              <a:t>&amp; </a:t>
            </a:r>
            <a:r>
              <a:rPr lang="ko-KR" altLang="en-US" sz="1200" dirty="0"/>
              <a:t>시스템 부하 발생 가능성</a:t>
            </a:r>
          </a:p>
          <a:p>
            <a:pPr marL="171450" indent="-171450">
              <a:buFont typeface="Arial" charset="0"/>
              <a:buChar char="•"/>
            </a:pP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485" y="2638994"/>
            <a:ext cx="5338059" cy="39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9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 - </a:t>
            </a:r>
            <a:r>
              <a:rPr lang="en-US" altLang="ko-KR" sz="1200" b="1" dirty="0"/>
              <a:t>Neighborhood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361" y="1920383"/>
            <a:ext cx="4567208" cy="408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5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 </a:t>
            </a:r>
            <a:r>
              <a:rPr lang="mr-IN" altLang="ko-KR" sz="1600" b="1" dirty="0"/>
              <a:t>–</a:t>
            </a:r>
            <a:r>
              <a:rPr lang="en-US" altLang="ko-KR" sz="1600" b="1" dirty="0"/>
              <a:t> </a:t>
            </a:r>
            <a:r>
              <a:rPr lang="en-US" altLang="ko-KR" sz="1200" b="1" dirty="0"/>
              <a:t>Matrix Factorization Concept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1096652" y="1914436"/>
            <a:ext cx="683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잠재요인</a:t>
            </a:r>
            <a:r>
              <a:rPr lang="en-US" altLang="ko-KR" sz="1200" dirty="0"/>
              <a:t>(Latent Factor) k</a:t>
            </a:r>
            <a:r>
              <a:rPr lang="ko-KR" altLang="en-US" sz="1200" dirty="0"/>
              <a:t>를 파악해 내적</a:t>
            </a:r>
            <a:r>
              <a:rPr lang="en-US" altLang="ko-KR" sz="1200" dirty="0"/>
              <a:t>(Product dot)</a:t>
            </a:r>
            <a:r>
              <a:rPr lang="ko-KR" altLang="en-US" sz="1200" dirty="0"/>
              <a:t>을 통해 </a:t>
            </a:r>
            <a:r>
              <a:rPr lang="en-US" altLang="ko-KR" sz="1200" dirty="0"/>
              <a:t>missing </a:t>
            </a:r>
            <a:r>
              <a:rPr lang="ko-KR" altLang="en-US" sz="1200" dirty="0"/>
              <a:t>값 예측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잠재 요인 </a:t>
            </a:r>
            <a:r>
              <a:rPr lang="en-US" altLang="ko-KR" sz="1200" dirty="0"/>
              <a:t>k </a:t>
            </a:r>
            <a:r>
              <a:rPr lang="ko-KR" altLang="en-US" sz="1200" dirty="0"/>
              <a:t>개만 계산에 이용하므로 </a:t>
            </a:r>
            <a:r>
              <a:rPr lang="en-US" altLang="ko-KR" sz="1200" dirty="0"/>
              <a:t>neighborhood </a:t>
            </a:r>
            <a:r>
              <a:rPr lang="ko-KR" altLang="en-US" sz="1200" dirty="0"/>
              <a:t>모델에 비해 효율적인 계산이 가능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Low Rank </a:t>
            </a:r>
            <a:r>
              <a:rPr lang="ko-KR" altLang="en-US" sz="1200" dirty="0"/>
              <a:t>문제로 변환 </a:t>
            </a:r>
            <a:r>
              <a:rPr lang="en-US" altLang="ko-KR" sz="1200" dirty="0">
                <a:sym typeface="Wingdings" pitchFamily="2" charset="2"/>
              </a:rPr>
              <a:t></a:t>
            </a:r>
            <a:r>
              <a:rPr lang="ko-KR" altLang="en-US" sz="1200" dirty="0">
                <a:sym typeface="Wingdings" pitchFamily="2" charset="2"/>
              </a:rPr>
              <a:t> 종속성 배제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301" y="2639416"/>
            <a:ext cx="4107992" cy="326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726" y="2894028"/>
            <a:ext cx="5847950" cy="2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64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- CF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Collaborative Filtering </a:t>
            </a:r>
            <a:r>
              <a:rPr lang="mr-IN" altLang="ko-KR" sz="1600" b="1" dirty="0"/>
              <a:t>–</a:t>
            </a:r>
            <a:r>
              <a:rPr lang="en-US" altLang="ko-KR" sz="1600" b="1" dirty="0"/>
              <a:t> </a:t>
            </a:r>
            <a:r>
              <a:rPr lang="en-US" altLang="ko-KR" sz="1200" b="1" dirty="0"/>
              <a:t>Matrix Factorization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SVD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001" y="1986373"/>
            <a:ext cx="6020324" cy="3956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1585" y="3293096"/>
            <a:ext cx="4272176" cy="18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2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최적화 알고리즘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3584" y="1545867"/>
            <a:ext cx="102238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ALS (Alternating Least Square)</a:t>
            </a:r>
            <a:br>
              <a:rPr lang="en-US" altLang="ko-KR" sz="1600" b="1" dirty="0"/>
            </a:br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964893"/>
            <a:ext cx="5024880" cy="16090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584" y="3836447"/>
            <a:ext cx="45882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SGD (Stochastic Gradient Descent)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  <a:p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B2A00F-A769-7E46-85AE-871BA12231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235" y="4344278"/>
            <a:ext cx="7286687" cy="11278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237" y="4119253"/>
            <a:ext cx="5238493" cy="206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47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알고리즘 종류 </a:t>
            </a:r>
            <a:r>
              <a:rPr lang="mr-IN" altLang="ko-KR" sz="2000" b="1" dirty="0">
                <a:solidFill>
                  <a:srgbClr val="000000"/>
                </a:solidFill>
                <a:latin typeface="Malgun Gothic" charset="-127"/>
              </a:rPr>
              <a:t>–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Contents based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Content-based 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983530" y="1896942"/>
            <a:ext cx="10224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컨텐츠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</a:t>
            </a:r>
            <a:r>
              <a:rPr lang="ko-KR" altLang="en-US" sz="1200" dirty="0"/>
              <a:t>업소태그</a:t>
            </a:r>
            <a:r>
              <a:rPr lang="en-US" altLang="ko-KR" sz="1200" dirty="0"/>
              <a:t>, </a:t>
            </a:r>
            <a:r>
              <a:rPr lang="ko-KR" altLang="en-US" sz="1200" dirty="0"/>
              <a:t>메뉴</a:t>
            </a:r>
            <a:r>
              <a:rPr lang="en-US" altLang="ko-KR" sz="1200" dirty="0"/>
              <a:t>/</a:t>
            </a:r>
            <a:r>
              <a:rPr lang="ko-KR" altLang="en-US" sz="1200" dirty="0"/>
              <a:t>카테고리</a:t>
            </a:r>
            <a:r>
              <a:rPr lang="en-US" altLang="ko-KR" sz="1200" dirty="0"/>
              <a:t>, </a:t>
            </a:r>
            <a:r>
              <a:rPr lang="ko-KR" altLang="en-US" sz="1200" dirty="0"/>
              <a:t>리뷰 텍스트 등</a:t>
            </a:r>
            <a:r>
              <a:rPr lang="en-US" altLang="ko-KR" sz="1200" dirty="0"/>
              <a:t>)</a:t>
            </a:r>
            <a:r>
              <a:rPr lang="ko-KR" altLang="en-US" sz="1200" dirty="0"/>
              <a:t>에 </a:t>
            </a:r>
            <a:r>
              <a:rPr lang="en-US" altLang="ko-KR" sz="1200" dirty="0"/>
              <a:t>TF-IDF </a:t>
            </a:r>
            <a:r>
              <a:rPr lang="ko-KR" altLang="en-US" sz="1200" dirty="0"/>
              <a:t>가중치를 이용해 선호 업소와 유사도가 높은 순서로 노출하는 방식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유저별 기준</a:t>
            </a:r>
            <a:r>
              <a:rPr lang="en-US" altLang="ko-KR" sz="1200" dirty="0"/>
              <a:t> </a:t>
            </a:r>
            <a:r>
              <a:rPr lang="ko-KR" altLang="en-US" sz="1200" dirty="0"/>
              <a:t>아이템과 유사도 높은 업소 기준으로 노출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다른 모델과 하이브리드로 사용 가능 </a:t>
            </a:r>
            <a:r>
              <a:rPr lang="mr-IN" altLang="ko-KR" sz="1200" dirty="0"/>
              <a:t>–</a:t>
            </a:r>
            <a:r>
              <a:rPr lang="ko-KR" altLang="en-US" sz="1200" dirty="0"/>
              <a:t> 단독 사용으로는 성능에 한계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컨텐츠의 </a:t>
            </a:r>
            <a:r>
              <a:rPr lang="en-US" altLang="ko-KR" sz="1200" dirty="0"/>
              <a:t>Quality </a:t>
            </a:r>
            <a:r>
              <a:rPr lang="ko-KR" altLang="en-US" sz="1200" dirty="0"/>
              <a:t>확보 및 관리 필요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368" y="2975219"/>
            <a:ext cx="4386387" cy="1766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922" y="4934439"/>
            <a:ext cx="5215118" cy="140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53CAD0-AA98-B144-8205-F828CFE414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322" y="3256528"/>
            <a:ext cx="3377611" cy="26382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A16824-4458-A94A-AF9C-14A2AC2475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332" y="4575630"/>
            <a:ext cx="2200962" cy="7176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D5F706-1C93-F746-95E7-CC6A086C0BC4}"/>
              </a:ext>
            </a:extLst>
          </p:cNvPr>
          <p:cNvSpPr/>
          <p:nvPr/>
        </p:nvSpPr>
        <p:spPr>
          <a:xfrm>
            <a:off x="6693028" y="592301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000" dirty="0">
                <a:hlinkClick r:id="rId7"/>
              </a:rPr>
              <a:t>https://www.oreilly.com/library/view/statistics-for-machine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45025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모델 평가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모델 성능 평가</a:t>
            </a:r>
            <a:endParaRPr lang="en-US" altLang="ko-KR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40" y="1934650"/>
            <a:ext cx="4260917" cy="32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4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실습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–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모델 및 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3221A9-1EC7-9B41-A1FA-FA93E8BC74D6}"/>
              </a:ext>
            </a:extLst>
          </p:cNvPr>
          <p:cNvSpPr/>
          <p:nvPr/>
        </p:nvSpPr>
        <p:spPr>
          <a:xfrm>
            <a:off x="747281" y="1385611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Popularity-based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Collaborative Filtering (Memory-based)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Model Evaluation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Content-based and Hybrid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520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/>
              <a:t>(2)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40" y="1345656"/>
            <a:ext cx="88468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배경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문제의 배경은 보통 분석을 요청하는 외부의 팀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</a:t>
            </a:r>
            <a:r>
              <a:rPr lang="ko-KR" altLang="en-US" sz="1200" dirty="0"/>
              <a:t>기획</a:t>
            </a:r>
            <a:r>
              <a:rPr lang="en-US" altLang="ko-KR" sz="1200" dirty="0"/>
              <a:t>, </a:t>
            </a:r>
            <a:r>
              <a:rPr lang="ko-KR" altLang="en-US" sz="1200" dirty="0"/>
              <a:t>마케팅 등</a:t>
            </a:r>
            <a:r>
              <a:rPr lang="en-US" altLang="ko-KR" sz="1200" dirty="0"/>
              <a:t>)</a:t>
            </a:r>
            <a:r>
              <a:rPr lang="ko-KR" altLang="en-US" sz="1200" dirty="0"/>
              <a:t>에 의해 발의되고</a:t>
            </a:r>
            <a:r>
              <a:rPr lang="en-US" altLang="ko-KR" sz="1200" dirty="0"/>
              <a:t>, </a:t>
            </a:r>
            <a:r>
              <a:rPr lang="ko-KR" altLang="en-US" sz="1200" dirty="0"/>
              <a:t>여러 번의 논의를 통해 이루어진다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논의가 마무리된 후 간단하게 </a:t>
            </a:r>
            <a:r>
              <a:rPr lang="ko-KR" altLang="en-US" sz="1200" b="1" dirty="0"/>
              <a:t>배경과 목적 등을 정리하여 공유 및 최종 컨펌</a:t>
            </a:r>
            <a:r>
              <a:rPr lang="ko-KR" altLang="en-US" sz="1200" dirty="0"/>
              <a:t>을 받아 놓는 것은 유용하다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가상 사례의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아래와 같이 배경이 정리될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유저가 남긴 데이터를 기반으로 </a:t>
            </a:r>
            <a:r>
              <a:rPr lang="ko-KR" altLang="en-US" sz="1200" b="1" dirty="0"/>
              <a:t>시나리오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기능에 대한 사용성을 파악하고 개선점을 도출</a:t>
            </a: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궁극적인 목적은 유저 피드백을 통한 </a:t>
            </a:r>
            <a:r>
              <a:rPr lang="en-US" altLang="ko-KR" sz="1200" b="1" dirty="0"/>
              <a:t>Learning</a:t>
            </a:r>
            <a:r>
              <a:rPr lang="ko-KR" altLang="en-US" sz="1200" b="1" dirty="0"/>
              <a:t>을 통해 전반적인 사용자 경험</a:t>
            </a:r>
            <a:r>
              <a:rPr lang="en-US" altLang="ko-KR" sz="1200" b="1" dirty="0"/>
              <a:t>(UX)</a:t>
            </a:r>
            <a:r>
              <a:rPr lang="ko-KR" altLang="en-US" sz="1200" b="1" dirty="0"/>
              <a:t>를 지속적으로 높이는 것</a:t>
            </a:r>
            <a:endParaRPr lang="ko-KR" altLang="en-US" sz="1200" dirty="0"/>
          </a:p>
        </p:txBody>
      </p:sp>
      <p:pic>
        <p:nvPicPr>
          <p:cNvPr id="2050" name="Picture 2" descr="https://wikidocs.net/images/page/16571/ux_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278" y="3383268"/>
            <a:ext cx="36957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상자 5"/>
          <p:cNvSpPr txBox="1"/>
          <p:nvPr/>
        </p:nvSpPr>
        <p:spPr>
          <a:xfrm>
            <a:off x="1237129" y="5967198"/>
            <a:ext cx="1220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Source: </a:t>
            </a:r>
            <a:r>
              <a:rPr lang="en-US" altLang="ko-KR" sz="900">
                <a:hlinkClick r:id="rId4"/>
              </a:rPr>
              <a:t>Impact Hub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9207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Implicit Feedback Datasets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Explicit feedback</a:t>
            </a:r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아이템에 대해 명시적으로 선호도를 입력한 값 예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넷플릭스의</a:t>
            </a:r>
            <a:r>
              <a:rPr lang="ko-KR" altLang="en-US" sz="1200" dirty="0"/>
              <a:t> 영화 평점 </a:t>
            </a:r>
            <a:r>
              <a:rPr lang="en-US" altLang="ko-KR" sz="1200" dirty="0"/>
              <a:t>(1~5)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현실적으로 대부분의 아이템</a:t>
            </a:r>
            <a:r>
              <a:rPr lang="en-US" altLang="ko-KR" sz="1200" dirty="0"/>
              <a:t>/</a:t>
            </a:r>
            <a:r>
              <a:rPr lang="ko-KR" altLang="en-US" sz="1200" dirty="0"/>
              <a:t>유저에 대한 데이터 수집이 어려움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일부 데이터로만 학습할 경우 </a:t>
            </a:r>
            <a:r>
              <a:rPr lang="en-US" altLang="ko-KR" sz="1200" dirty="0"/>
              <a:t>overfitting </a:t>
            </a:r>
            <a:r>
              <a:rPr lang="ko-KR" altLang="en-US" sz="1200" dirty="0"/>
              <a:t>가능성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따라서 </a:t>
            </a:r>
            <a:r>
              <a:rPr lang="en-US" altLang="ko-KR" sz="1200" dirty="0"/>
              <a:t>Implicit Feedback </a:t>
            </a:r>
            <a:r>
              <a:rPr lang="ko-KR" altLang="en-US" sz="1200" dirty="0"/>
              <a:t>활용 필요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B32D70-3446-C841-969E-0EEA1DCD8F4B}"/>
              </a:ext>
            </a:extLst>
          </p:cNvPr>
          <p:cNvSpPr/>
          <p:nvPr/>
        </p:nvSpPr>
        <p:spPr>
          <a:xfrm>
            <a:off x="747281" y="2863278"/>
            <a:ext cx="10223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Implicit feedback</a:t>
            </a:r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아이템에 대해 암묵적으로 남긴 기록</a:t>
            </a:r>
            <a:r>
              <a:rPr lang="en-US" altLang="ko-KR" sz="1200" dirty="0"/>
              <a:t>/</a:t>
            </a:r>
            <a:r>
              <a:rPr lang="ko-KR" altLang="en-US" sz="1200" dirty="0"/>
              <a:t>데이터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클릭 및 </a:t>
            </a:r>
            <a:r>
              <a:rPr lang="ko-KR" altLang="en-US" sz="1200" dirty="0" err="1"/>
              <a:t>구매기록</a:t>
            </a:r>
            <a:r>
              <a:rPr lang="en-US" altLang="ko-KR" sz="1200" dirty="0"/>
              <a:t>, </a:t>
            </a:r>
            <a:r>
              <a:rPr lang="ko-KR" altLang="en-US" sz="1200" dirty="0"/>
              <a:t>검색 패턴</a:t>
            </a:r>
            <a:r>
              <a:rPr lang="en-US" altLang="ko-KR" sz="1200" dirty="0"/>
              <a:t>, </a:t>
            </a:r>
            <a:r>
              <a:rPr lang="ko-KR" altLang="en-US" sz="1200" dirty="0"/>
              <a:t>체류시간 등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100" b="1" dirty="0"/>
              <a:t>No negative feedback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100" dirty="0"/>
              <a:t>Explicit </a:t>
            </a:r>
            <a:r>
              <a:rPr lang="ko-KR" altLang="en-US" sz="1100" dirty="0"/>
              <a:t>기반 모델에서는 명시적으로 수집된 데이터에 한정해서 모델링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100" dirty="0"/>
              <a:t>likes or dislikes</a:t>
            </a:r>
            <a:r>
              <a:rPr lang="ko-KR" altLang="en-US" sz="1100" dirty="0"/>
              <a:t>가 명확히 구분되지만 많은 </a:t>
            </a:r>
            <a:r>
              <a:rPr lang="en" altLang="ko-KR" sz="1100" dirty="0"/>
              <a:t>missing values </a:t>
            </a:r>
            <a:r>
              <a:rPr lang="ko-KR" altLang="en-US" sz="1100" dirty="0"/>
              <a:t>발생하여 편향된 결과가 </a:t>
            </a:r>
            <a:r>
              <a:rPr lang="ko-KR" altLang="en-US" sz="1100" dirty="0" err="1"/>
              <a:t>발생할수</a:t>
            </a:r>
            <a:r>
              <a:rPr lang="ko-KR" altLang="en-US" sz="1100" dirty="0"/>
              <a:t> 있음 → </a:t>
            </a:r>
            <a:r>
              <a:rPr lang="en" altLang="ko-KR" sz="1100" dirty="0"/>
              <a:t>missing value </a:t>
            </a:r>
            <a:r>
              <a:rPr lang="ko-KR" altLang="en-US" sz="1100" dirty="0"/>
              <a:t>고려 필요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그러나 </a:t>
            </a:r>
            <a:r>
              <a:rPr lang="en" altLang="ko-KR" sz="1100" dirty="0"/>
              <a:t>implicit feedback</a:t>
            </a:r>
            <a:r>
              <a:rPr lang="ko-KR" altLang="en-US" sz="1100" dirty="0"/>
              <a:t>에서는 </a:t>
            </a:r>
            <a:r>
              <a:rPr lang="en" altLang="ko-KR" sz="1100" dirty="0"/>
              <a:t>missing values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" altLang="ko-KR" sz="1100" dirty="0"/>
              <a:t>dislike </a:t>
            </a:r>
            <a:r>
              <a:rPr lang="ko-KR" altLang="en-US" sz="1100" dirty="0"/>
              <a:t>로 판단하기 어려움 </a:t>
            </a:r>
            <a:endParaRPr lang="en-US" altLang="ko-KR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100" b="1" dirty="0"/>
              <a:t>Implicit feedback is inherently noisy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100" dirty="0"/>
              <a:t>Implicit feedback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선호 아이템을 추정하는 것은 항상 오류를 내포</a:t>
            </a:r>
            <a:endParaRPr lang="en-US" altLang="ko-KR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예</a:t>
            </a:r>
            <a:r>
              <a:rPr lang="en-US" altLang="ko-KR" sz="1100" dirty="0"/>
              <a:t>) </a:t>
            </a:r>
            <a:r>
              <a:rPr lang="ko-KR" altLang="en-US" sz="1100" dirty="0" err="1"/>
              <a:t>구매기록을</a:t>
            </a:r>
            <a:r>
              <a:rPr lang="ko-KR" altLang="en-US" sz="1100" dirty="0"/>
              <a:t> 이용할 경우 → 본인이 아닌 타인을 위한 선물로 구매한 가능성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"</a:t>
            </a:r>
            <a:r>
              <a:rPr lang="en" altLang="ko-KR" sz="1100" dirty="0"/>
              <a:t>The numerical value of explicit feedback indicates preference, whereas the numerical value of implicit feedback indicates confidence”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100" dirty="0"/>
              <a:t>Implicit Feedback</a:t>
            </a:r>
            <a:r>
              <a:rPr lang="ko-KR" altLang="en-US" sz="1100" dirty="0"/>
              <a:t>은 </a:t>
            </a:r>
            <a:r>
              <a:rPr lang="en" altLang="ko-KR" sz="1100" dirty="0"/>
              <a:t>Explicit feedback</a:t>
            </a:r>
            <a:r>
              <a:rPr lang="ko-KR" altLang="en-US" sz="1100" dirty="0" err="1"/>
              <a:t>처럼</a:t>
            </a:r>
            <a:r>
              <a:rPr lang="ko-KR" altLang="en-US" sz="1100" dirty="0"/>
              <a:t> </a:t>
            </a:r>
            <a:r>
              <a:rPr lang="en" altLang="ko-KR" sz="1100" dirty="0"/>
              <a:t>preference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나타내지 않지만</a:t>
            </a:r>
            <a:r>
              <a:rPr lang="en-US" altLang="ko-KR" sz="1100" dirty="0"/>
              <a:t>, </a:t>
            </a:r>
            <a:r>
              <a:rPr lang="ko-KR" altLang="en-US" sz="1100" dirty="0"/>
              <a:t>유용함</a:t>
            </a:r>
            <a:endParaRPr lang="en-US" altLang="ko-KR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100" b="1" dirty="0"/>
              <a:t>Evaluation of implicit-feedback recommender requires appropriate measures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평가 지표를 </a:t>
            </a:r>
            <a:r>
              <a:rPr lang="ko-KR" altLang="en-US" sz="1100" dirty="0" err="1"/>
              <a:t>개발할때</a:t>
            </a:r>
            <a:r>
              <a:rPr lang="ko-KR" altLang="en-US" sz="1100" dirty="0"/>
              <a:t> 다음과 같은 부분을 고려해야 함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" altLang="ko-KR" sz="1100" dirty="0"/>
              <a:t>item availability, </a:t>
            </a:r>
            <a:r>
              <a:rPr lang="ko-KR" altLang="en-US" sz="1100" dirty="0"/>
              <a:t>다른 아이템과의 상호작용</a:t>
            </a:r>
            <a:r>
              <a:rPr lang="en-US" altLang="ko-KR" sz="1100" dirty="0"/>
              <a:t>, </a:t>
            </a:r>
            <a:r>
              <a:rPr lang="ko-KR" altLang="en-US" sz="1100" dirty="0"/>
              <a:t>반복적 피드백 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0417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Implicit Feedback Datasets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Previous 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EE06EC-6D3F-F349-85F7-53F5E72E91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0" y="1807292"/>
            <a:ext cx="5626458" cy="30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91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Implicit Feedback Datasets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Suggestions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A43DC-10C1-9A44-9B61-642DBB0D25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668" y="1984663"/>
            <a:ext cx="7412268" cy="32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58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Implicit Feedback Datasets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3BFB44-93FE-014F-9A76-809824660CF6}"/>
              </a:ext>
            </a:extLst>
          </p:cNvPr>
          <p:cNvSpPr/>
          <p:nvPr/>
        </p:nvSpPr>
        <p:spPr>
          <a:xfrm>
            <a:off x="747281" y="1385611"/>
            <a:ext cx="10223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Surprise </a:t>
            </a:r>
            <a:r>
              <a:rPr lang="en-US" altLang="ko-KR" sz="1200" dirty="0" err="1"/>
              <a:t>SVDpp</a:t>
            </a:r>
            <a:r>
              <a:rPr lang="en-US" altLang="ko-K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43886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Ranking Problem</a:t>
            </a:r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전통적 영역은 </a:t>
            </a:r>
            <a:r>
              <a:rPr lang="en" altLang="ko-KR" sz="1200" dirty="0"/>
              <a:t>IR(Information Retrieval) </a:t>
            </a:r>
            <a:r>
              <a:rPr lang="ko-KR" altLang="en-US" sz="1200" dirty="0"/>
              <a:t>영역이며</a:t>
            </a:r>
            <a:r>
              <a:rPr lang="en-US" altLang="ko-KR" sz="120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쿼리가 주어지면 시스템은 랭킹에 기반해 문서를 제공 → </a:t>
            </a:r>
            <a:r>
              <a:rPr lang="en" altLang="ko-KR" sz="1200" dirty="0"/>
              <a:t>sort by </a:t>
            </a:r>
            <a:r>
              <a:rPr lang="en" altLang="ko-KR" sz="1200" i="1" dirty="0"/>
              <a:t>f(</a:t>
            </a:r>
            <a:r>
              <a:rPr lang="en" altLang="ko-KR" sz="1200" i="1" dirty="0" err="1"/>
              <a:t>q,d</a:t>
            </a:r>
            <a:r>
              <a:rPr lang="en" altLang="ko-KR" sz="1200" i="1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최근 </a:t>
            </a:r>
            <a:r>
              <a:rPr lang="en-US" altLang="ko-KR" sz="1200" dirty="0"/>
              <a:t>(</a:t>
            </a:r>
            <a:r>
              <a:rPr lang="ko-KR" altLang="en-US" sz="1200" dirty="0"/>
              <a:t>특히 </a:t>
            </a:r>
            <a:r>
              <a:rPr lang="ko-KR" altLang="en-US" sz="1200" dirty="0" err="1"/>
              <a:t>웹검색</a:t>
            </a:r>
            <a:r>
              <a:rPr lang="en-US" altLang="ko-KR" sz="1200" dirty="0"/>
              <a:t>)</a:t>
            </a:r>
            <a:r>
              <a:rPr lang="ko-KR" altLang="en-US" sz="1200" dirty="0"/>
              <a:t>에는 기계학습 기법을 활발히 적용 </a:t>
            </a:r>
            <a:r>
              <a:rPr lang="en-US" altLang="ko-KR" sz="1200" dirty="0"/>
              <a:t>(</a:t>
            </a:r>
            <a:r>
              <a:rPr lang="en" altLang="ko-KR" sz="1200" dirty="0" err="1"/>
              <a:t>e.g</a:t>
            </a:r>
            <a:r>
              <a:rPr lang="en" altLang="ko-KR" sz="1200" dirty="0"/>
              <a:t> PageRank)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로그 데이터</a:t>
            </a:r>
            <a:r>
              <a:rPr lang="en-US" altLang="ko-KR" sz="1200" dirty="0"/>
              <a:t>, </a:t>
            </a:r>
            <a:r>
              <a:rPr lang="en" altLang="ko-KR" sz="1200" dirty="0"/>
              <a:t>Click Through Rate </a:t>
            </a:r>
            <a:r>
              <a:rPr lang="ko-KR" altLang="en-US" sz="1200" dirty="0"/>
              <a:t>등 데이터 활용 → </a:t>
            </a:r>
            <a:r>
              <a:rPr lang="en" altLang="ko-KR" sz="1200" dirty="0"/>
              <a:t>Learning To Rank</a:t>
            </a:r>
          </a:p>
          <a:p>
            <a:endParaRPr lang="en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15E9E2-9DDD-1F41-852B-D2C085C5AE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842" y="3146203"/>
            <a:ext cx="3715275" cy="2348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92BFD6-5CCD-334B-AFE6-56F48EF2D1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068" y="3146203"/>
            <a:ext cx="4718999" cy="27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8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Training and </a:t>
            </a:r>
            <a:r>
              <a:rPr lang="en-US" altLang="ko-KR" sz="1600" b="1" dirty="0" err="1"/>
              <a:t>Testset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200" dirty="0"/>
              <a:t>Labeling: Relevance judgments are usually conducted at five levels, for example, perfect, excellent, good, fair, and bad or Log data</a:t>
            </a:r>
          </a:p>
          <a:p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245132-774A-E148-8858-EEA6EC6D75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577" y="2231592"/>
            <a:ext cx="7770472" cy="29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97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Evaluation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BE9D4-0E34-3F4B-B1EA-E2D0115EE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278" y="1988927"/>
            <a:ext cx="6858000" cy="17944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A27024-FA78-AD4A-A0D5-D11B185D81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8611" y="2731091"/>
            <a:ext cx="4949687" cy="35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406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Approach</a:t>
            </a:r>
          </a:p>
          <a:p>
            <a:endParaRPr lang="en" altLang="ko-KR" sz="1200" dirty="0"/>
          </a:p>
          <a:p>
            <a:endParaRPr lang="en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80C8E-7789-9F42-8CEE-F1820A09E1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281" y="2018761"/>
            <a:ext cx="6436014" cy="3759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CC11C2-B1A1-7342-BD93-E89E45857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273" y="2373898"/>
            <a:ext cx="4175717" cy="34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5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LTR with </a:t>
            </a:r>
            <a:r>
              <a:rPr lang="en-US" altLang="ko-KR" sz="1200" dirty="0" err="1"/>
              <a:t>LightGBM</a:t>
            </a:r>
            <a:r>
              <a:rPr lang="en-US" altLang="ko-KR" sz="1200" dirty="0"/>
              <a:t> Ranker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C1A87B-E547-8548-8F43-9FD963F0E9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881" y="2662357"/>
            <a:ext cx="6045200" cy="2283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DDCAA8-0F1D-8A45-BD80-5BF27F75F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2576" y="2382183"/>
            <a:ext cx="4472419" cy="27637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C2C4C8-14A9-434E-A293-C3FB6A9EC74C}"/>
              </a:ext>
            </a:extLst>
          </p:cNvPr>
          <p:cNvSpPr/>
          <p:nvPr/>
        </p:nvSpPr>
        <p:spPr>
          <a:xfrm>
            <a:off x="916576" y="494591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000" dirty="0">
                <a:hlinkClick r:id="rId5"/>
              </a:rPr>
              <a:t>https://towardsdatascience.com/introduction-to-gradient-boosting-on-decision-trees-with-catboost-d511a9ccbd14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C32443-175F-A146-B7B8-FB55711984D6}"/>
              </a:ext>
            </a:extLst>
          </p:cNvPr>
          <p:cNvSpPr/>
          <p:nvPr/>
        </p:nvSpPr>
        <p:spPr>
          <a:xfrm>
            <a:off x="9355801" y="5148725"/>
            <a:ext cx="2053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000" dirty="0">
                <a:hlinkClick r:id="rId6"/>
              </a:rPr>
              <a:t>https://3months.tistory.com/368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55383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MAB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FCBC8-A9F3-FF4A-A134-67B2311039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649" y="1861075"/>
            <a:ext cx="6852054" cy="4263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DA2939-8608-6A45-B022-D00F665580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086" y="3823406"/>
            <a:ext cx="3954914" cy="240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/>
              <a:t>(3)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62939" y="1345656"/>
            <a:ext cx="103421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문제 정의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목적 설정</a:t>
            </a:r>
            <a:r>
              <a:rPr lang="en-US" altLang="ko-KR" sz="1600" b="1" dirty="0"/>
              <a:t>)</a:t>
            </a:r>
            <a:endParaRPr lang="en-US" altLang="ko-KR" sz="1600" dirty="0"/>
          </a:p>
          <a:p>
            <a:endParaRPr lang="en-US" altLang="ko-KR" sz="1200" dirty="0"/>
          </a:p>
          <a:p>
            <a:r>
              <a:rPr lang="ko-KR" altLang="en-US" sz="1200" dirty="0"/>
              <a:t>문제를 정확하게 정의하고 목적을 설정하는 과정은 모든 분석 프로젝트 과정에서 가장 중요한 과정이라고 해도 과언이 아니다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배경을 통해 문제를 정의하면 아래와 같이 정리할 수 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만약 실무에서 모호한 부분이 있다면</a:t>
            </a:r>
            <a:r>
              <a:rPr lang="en-US" altLang="ko-KR" sz="1200" dirty="0"/>
              <a:t>, </a:t>
            </a:r>
            <a:r>
              <a:rPr lang="ko-KR" altLang="en-US" sz="1200" dirty="0"/>
              <a:t>분석 요청자와 충분한 논의를 거쳐 이 단계를 보다 명확하게 진행하고 다음 단계로 넘어가는 것이 중요하다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>
                <a:solidFill>
                  <a:srgbClr val="0432FF"/>
                </a:solidFill>
              </a:rPr>
              <a:t>Funnel </a:t>
            </a:r>
            <a:r>
              <a:rPr lang="ko-KR" altLang="en-US" sz="1200" b="1" dirty="0">
                <a:solidFill>
                  <a:srgbClr val="0432FF"/>
                </a:solidFill>
              </a:rPr>
              <a:t>방식으로 유저의 행동 패턴을 파악하여 해당 시나리오의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구간을 탐색</a:t>
            </a:r>
            <a:endParaRPr lang="en-US" altLang="ko-KR" sz="1200" dirty="0">
              <a:solidFill>
                <a:srgbClr val="0432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유저를 세분화하여 </a:t>
            </a:r>
            <a:r>
              <a:rPr lang="en-US" altLang="ko-KR" sz="1200" b="1" dirty="0">
                <a:solidFill>
                  <a:srgbClr val="0432FF"/>
                </a:solidFill>
              </a:rPr>
              <a:t>Bottleneck </a:t>
            </a:r>
            <a:r>
              <a:rPr lang="ko-KR" altLang="en-US" sz="1200" b="1" dirty="0">
                <a:solidFill>
                  <a:srgbClr val="0432FF"/>
                </a:solidFill>
              </a:rPr>
              <a:t>개선 방안에 유용한 </a:t>
            </a:r>
            <a:r>
              <a:rPr lang="en-US" altLang="ko-KR" sz="1200" b="1" dirty="0">
                <a:solidFill>
                  <a:srgbClr val="0432FF"/>
                </a:solidFill>
              </a:rPr>
              <a:t>Insight</a:t>
            </a:r>
            <a:r>
              <a:rPr lang="ko-KR" altLang="en-US" sz="1200" b="1" dirty="0">
                <a:solidFill>
                  <a:srgbClr val="0432FF"/>
                </a:solidFill>
              </a:rPr>
              <a:t>를 도출</a:t>
            </a:r>
            <a:endParaRPr lang="ko-KR" altLang="en-US" sz="1200" dirty="0">
              <a:solidFill>
                <a:srgbClr val="0432FF"/>
              </a:solidFill>
            </a:endParaRPr>
          </a:p>
        </p:txBody>
      </p:sp>
      <p:pic>
        <p:nvPicPr>
          <p:cNvPr id="7" name="Picture 2" descr="https://wikidocs.net/images/page/16560/fun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212" y="3933869"/>
            <a:ext cx="1847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39249" y="3595315"/>
            <a:ext cx="9076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/>
              <a:t>Funnel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7035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문제 정의</a:t>
            </a: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23F5CB-1E0B-E34E-8EF6-2E058FB8BC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725" y="1983070"/>
            <a:ext cx="9182100" cy="24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832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알고리즘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CE602-8287-3849-BACB-62CA5A5CF8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251" y="1837287"/>
            <a:ext cx="5754460" cy="47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16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알고리즘</a:t>
            </a:r>
            <a:endParaRPr lang="en-US" altLang="ko-KR" sz="1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3704B8-B1E0-B34A-B2E7-1AB94A59E5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633" y="1886309"/>
            <a:ext cx="6582917" cy="44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0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Multi Armed Bandit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알고리즘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805201-1F89-0B4B-B93B-865F727DF1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891" y="1724165"/>
            <a:ext cx="4835290" cy="43456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165F86-3A9A-AC41-A9BE-C994B982DE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830" y="3177506"/>
            <a:ext cx="4708826" cy="20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532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추천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/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랭킹시스템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: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Learning To Rank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7281" y="1385611"/>
            <a:ext cx="1022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실습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E-greedy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UCB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Thompson sampling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altLang="ko-KR" sz="1200" dirty="0"/>
          </a:p>
          <a:p>
            <a:endParaRPr lang="en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883244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5849"/>
          </a:xfrm>
        </p:spPr>
        <p:txBody>
          <a:bodyPr/>
          <a:lstStyle/>
          <a:p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ko-KR" altLang="en-US" dirty="0">
                <a:solidFill>
                  <a:schemeClr val="bg1"/>
                </a:solidFill>
              </a:rPr>
              <a:t>신규 지표 개발</a:t>
            </a:r>
          </a:p>
        </p:txBody>
      </p:sp>
    </p:spTree>
    <p:extLst>
      <p:ext uri="{BB962C8B-B14F-4D97-AF65-F5344CB8AC3E}">
        <p14:creationId xmlns:p14="http://schemas.microsoft.com/office/powerpoint/2010/main" val="13655433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신규 지표 개발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47281" y="1385611"/>
            <a:ext cx="102238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목적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앱의 사용성을 정확하게 파악하고 </a:t>
            </a:r>
            <a:r>
              <a:rPr lang="ko-KR" altLang="en-US" sz="1200" dirty="0" err="1"/>
              <a:t>트래킹할</a:t>
            </a:r>
            <a:r>
              <a:rPr lang="ko-KR" altLang="en-US" sz="1200" dirty="0"/>
              <a:t> 수 있는 새로운 지표를 개발한다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지표의 개념을 정의하고 수식 및 </a:t>
            </a:r>
            <a:r>
              <a:rPr lang="ko-KR" altLang="en-US" sz="1200" dirty="0" err="1"/>
              <a:t>로직을</a:t>
            </a:r>
            <a:r>
              <a:rPr lang="ko-KR" altLang="en-US" sz="1200" dirty="0"/>
              <a:t> 구축한다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600" b="1" dirty="0"/>
              <a:t>목차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배경 및 목적 설정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분석 </a:t>
            </a:r>
            <a:r>
              <a:rPr lang="en-US" altLang="ko-KR" sz="1200" b="1" dirty="0"/>
              <a:t>Frame </a:t>
            </a:r>
            <a:r>
              <a:rPr lang="ko-KR" altLang="en-US" sz="1200" b="1" dirty="0"/>
              <a:t>구성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b="1" dirty="0"/>
              <a:t>1</a:t>
            </a:r>
            <a:r>
              <a:rPr lang="ko-KR" altLang="en-US" sz="1200" b="1" dirty="0"/>
              <a:t>차 데이터 전처리 및 </a:t>
            </a:r>
            <a:r>
              <a:rPr lang="en-US" altLang="ko-KR" sz="1200" b="1" dirty="0"/>
              <a:t>EDA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판정 기준 정의</a:t>
            </a:r>
            <a:r>
              <a:rPr lang="en-US" altLang="ko-KR" sz="1200" dirty="0"/>
              <a:t>/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행동 패턴 이해</a:t>
            </a:r>
            <a:endParaRPr lang="en-US" altLang="ko-KR" sz="1200" dirty="0"/>
          </a:p>
          <a:p>
            <a:pPr marL="171450" lvl="0" indent="-171450">
              <a:buFont typeface="Arial" charset="0"/>
              <a:buChar char="•"/>
            </a:pPr>
            <a:r>
              <a:rPr lang="en-US" altLang="ko-KR" sz="1200" b="1" dirty="0">
                <a:solidFill>
                  <a:prstClr val="black"/>
                </a:solidFill>
              </a:rPr>
              <a:t>2</a:t>
            </a:r>
            <a:r>
              <a:rPr lang="ko-KR" altLang="en-US" sz="1200" b="1" dirty="0">
                <a:solidFill>
                  <a:prstClr val="black"/>
                </a:solidFill>
              </a:rPr>
              <a:t>차 데이터 전처리 및 </a:t>
            </a:r>
            <a:r>
              <a:rPr lang="en-US" altLang="ko-KR" sz="1200" b="1" dirty="0">
                <a:solidFill>
                  <a:prstClr val="black"/>
                </a:solidFill>
              </a:rPr>
              <a:t>EDA</a:t>
            </a:r>
            <a:endParaRPr lang="en-US" altLang="ko-KR" sz="1200" b="1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변수 선택 및 가중치</a:t>
            </a:r>
            <a:r>
              <a:rPr lang="en-US" altLang="ko-KR" sz="1200" dirty="0"/>
              <a:t>(</a:t>
            </a:r>
            <a:r>
              <a:rPr lang="ko-KR" altLang="en-US" sz="1200" dirty="0"/>
              <a:t>중요도</a:t>
            </a:r>
            <a:r>
              <a:rPr lang="en-US" altLang="ko-KR" sz="1200" dirty="0"/>
              <a:t>)</a:t>
            </a:r>
            <a:r>
              <a:rPr lang="ko-KR" altLang="en-US" sz="1200" dirty="0"/>
              <a:t> 산출</a:t>
            </a:r>
            <a:endParaRPr lang="en-US" altLang="ko-KR" sz="1200" dirty="0"/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지표 수식 도출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785508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배경 및 문제 정의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000000"/>
                </a:solidFill>
                <a:latin typeface="Malgun Gothic" charset="-127"/>
              </a:rPr>
              <a:t>요청내용</a:t>
            </a:r>
            <a:endParaRPr lang="en-US" altLang="ko-KR" sz="1600" b="1" dirty="0">
              <a:solidFill>
                <a:srgbClr val="000000"/>
              </a:solidFill>
              <a:latin typeface="Malgun Gothic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이번에는 </a:t>
            </a:r>
            <a:r>
              <a:rPr lang="en-US" altLang="ko-KR" sz="1200" dirty="0"/>
              <a:t>CSO(Chief Strategy Officer)</a:t>
            </a:r>
            <a:r>
              <a:rPr lang="ko-KR" altLang="en-US" sz="1200" dirty="0"/>
              <a:t>로부터 미팅 요청이 왔다고 가정해보자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C-LEVEL </a:t>
            </a:r>
            <a:r>
              <a:rPr lang="ko-KR" altLang="en-US" sz="1200" dirty="0"/>
              <a:t>주요 회의에서 앱 사용성에 대한 정보를 통해 </a:t>
            </a:r>
            <a:r>
              <a:rPr lang="ko-KR" altLang="en-US" sz="1200" b="1" dirty="0"/>
              <a:t>투자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인력 배정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채용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방향성 설정 </a:t>
            </a:r>
            <a:r>
              <a:rPr lang="ko-KR" altLang="en-US" sz="1200" dirty="0"/>
              <a:t>등 사업의 굵직한 주제에 대해 의사결정이 이루어지는데 </a:t>
            </a:r>
            <a:br>
              <a:rPr lang="en-US" altLang="ko-KR" sz="1200" dirty="0"/>
            </a:br>
            <a:r>
              <a:rPr lang="ko-KR" altLang="en-US" sz="1200" dirty="0"/>
              <a:t>기존에는 일별 로그인 유저수의 흐름을 통해 주요 의사결정을 했었다고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b="1" dirty="0"/>
          </a:p>
          <a:p>
            <a:endParaRPr lang="ko-KR" altLang="en-US" sz="1600" b="1" dirty="0">
              <a:solidFill>
                <a:srgbClr val="000000"/>
              </a:solidFill>
              <a:latin typeface="Malgun Gothic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중요한 의사결정을 할 때 일별 로그인 유저수를 보고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Malgun Gothic" charset="-127"/>
              </a:rPr>
              <a:t> 우리 서비스가 잘 되고 있는지 아닌 판단해왔었는데요</a:t>
            </a:r>
            <a:r>
              <a:rPr lang="en-US" altLang="ko-KR" sz="1200" dirty="0">
                <a:solidFill>
                  <a:srgbClr val="000000"/>
                </a:solidFill>
                <a:latin typeface="Malgun Gothic" charset="-127"/>
              </a:rPr>
              <a:t>..”</a:t>
            </a:r>
          </a:p>
          <a:p>
            <a:pPr>
              <a:buFont typeface="Arial" charset="0"/>
              <a:buChar char="•"/>
            </a:pPr>
            <a:r>
              <a:rPr lang="ko-KR" altLang="en-US" sz="1200" dirty="0"/>
              <a:t> </a:t>
            </a:r>
            <a:r>
              <a:rPr lang="en-US" altLang="ko-KR" sz="1200" dirty="0"/>
              <a:t>“</a:t>
            </a:r>
            <a:r>
              <a:rPr lang="ko-KR" altLang="en-US" sz="1200" dirty="0"/>
              <a:t>그런데 단순히 유저가 로그인만해도 통계에 잡힌다고 들었습니다</a:t>
            </a:r>
            <a:r>
              <a:rPr lang="en-US" altLang="ko-KR" sz="1200" dirty="0"/>
              <a:t>.”</a:t>
            </a:r>
          </a:p>
          <a:p>
            <a:pPr>
              <a:buFont typeface="Arial" charset="0"/>
              <a:buChar char="•"/>
            </a:pPr>
            <a:r>
              <a:rPr lang="ko-KR" altLang="en-US" sz="1200" dirty="0"/>
              <a:t> </a:t>
            </a:r>
            <a:r>
              <a:rPr lang="en-US" altLang="ko-KR" sz="1200" dirty="0"/>
              <a:t>“</a:t>
            </a:r>
            <a:r>
              <a:rPr lang="ko-KR" altLang="en-US" sz="1200" dirty="0"/>
              <a:t>이보다는 좀더 정확하게 유저의 사용성을 통계로 집계할만한 방법이 없을까요</a:t>
            </a:r>
            <a:r>
              <a:rPr lang="en-US" altLang="ko-KR" sz="1200" dirty="0"/>
              <a:t>?”</a:t>
            </a:r>
          </a:p>
          <a:p>
            <a:pPr>
              <a:buFont typeface="Arial" charset="0"/>
              <a:buChar char="•"/>
            </a:pPr>
            <a:r>
              <a:rPr lang="en-US" altLang="ko-KR" sz="1200" dirty="0"/>
              <a:t>“</a:t>
            </a:r>
            <a:r>
              <a:rPr lang="ko-KR" altLang="en-US" sz="1200" dirty="0"/>
              <a:t> 그리고 너무 대시보드의 종류가 많아서 뭘 봐야할지 모르겠어요</a:t>
            </a:r>
            <a:r>
              <a:rPr lang="en-US" altLang="ko-KR" sz="1200" dirty="0"/>
              <a:t>.</a:t>
            </a:r>
            <a:r>
              <a:rPr lang="ko-KR" altLang="en-US" sz="1200" dirty="0"/>
              <a:t> 산만하니 정리좀 해주세요</a:t>
            </a:r>
            <a:r>
              <a:rPr lang="en-US" altLang="ko-KR" sz="1200" dirty="0"/>
              <a:t>.”</a:t>
            </a:r>
          </a:p>
          <a:p>
            <a:pPr>
              <a:buFont typeface="Arial" charset="0"/>
              <a:buChar char="•"/>
            </a:pPr>
            <a:endParaRPr lang="en-US" altLang="ko-KR" sz="1200" dirty="0"/>
          </a:p>
          <a:p>
            <a:r>
              <a:rPr lang="ko-KR" altLang="en-US" sz="1200" dirty="0"/>
              <a:t>요약하면</a:t>
            </a:r>
            <a:r>
              <a:rPr lang="en-US" altLang="ko-KR" sz="1200" dirty="0"/>
              <a:t>,</a:t>
            </a:r>
          </a:p>
          <a:p>
            <a:pPr>
              <a:buFont typeface="Arial" charset="0"/>
              <a:buChar char="•"/>
            </a:pPr>
            <a:endParaRPr lang="en-US" altLang="ko-KR" sz="1200" dirty="0"/>
          </a:p>
          <a:p>
            <a:r>
              <a:rPr lang="en-US" altLang="ko-KR" sz="1200" b="1" dirty="0"/>
              <a:t>1)</a:t>
            </a:r>
            <a:r>
              <a:rPr lang="ko-KR" altLang="en-US" sz="1200" b="1" dirty="0"/>
              <a:t> 비즈니스를 측정하는 정확한 지표를 개발해주세요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2)</a:t>
            </a:r>
            <a:r>
              <a:rPr lang="ko-KR" altLang="en-US" sz="1200" b="1" dirty="0"/>
              <a:t> 불필요한 대시보드는 지우고 중요한 지표만 간결하게 만들어주세요</a:t>
            </a:r>
            <a:r>
              <a:rPr lang="en-US" altLang="ko-KR" sz="1200" b="1" dirty="0"/>
              <a:t>.</a:t>
            </a:r>
            <a:endParaRPr lang="en-US" altLang="ko-KR" sz="1200" dirty="0"/>
          </a:p>
        </p:txBody>
      </p:sp>
      <p:pic>
        <p:nvPicPr>
          <p:cNvPr id="7" name="Picture 2" descr="https://wikidocs.net/images/page/16602/dash_com.png">
            <a:extLst>
              <a:ext uri="{FF2B5EF4-FFF2-40B4-BE49-F238E27FC236}">
                <a16:creationId xmlns:a16="http://schemas.microsoft.com/office/drawing/2014/main" id="{B7043339-C524-244E-AE35-77803E48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7841" y="4257542"/>
            <a:ext cx="4620867" cy="193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81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배경 및 문제 정의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배경</a:t>
            </a:r>
            <a:endParaRPr lang="en-US" altLang="ko-KR" sz="1600" b="1" dirty="0"/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배경 및 상황에 대해 조금더 자세히 살펴보자</a:t>
            </a:r>
            <a:r>
              <a:rPr lang="en-US" altLang="ko-KR" sz="1200" dirty="0"/>
              <a:t>. </a:t>
            </a:r>
            <a:r>
              <a:rPr lang="ko-KR" altLang="en-US" sz="1200" dirty="0"/>
              <a:t>일반적으로 특정 서비스의 사용성을 가장 간단하게 파악할 수 있는 지표가 </a:t>
            </a:r>
            <a:r>
              <a:rPr lang="en-US" altLang="ko-KR" sz="1200" b="1" dirty="0"/>
              <a:t>DAU, WAU, MAU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1200" dirty="0"/>
          </a:p>
          <a:p>
            <a:pPr>
              <a:buFont typeface="Arial" charset="0"/>
              <a:buChar char="•"/>
            </a:pPr>
            <a:r>
              <a:rPr lang="ko-KR" altLang="en-US" sz="1200" dirty="0"/>
              <a:t> </a:t>
            </a:r>
            <a:r>
              <a:rPr lang="en-US" altLang="ko-KR" sz="1200" i="1" dirty="0"/>
              <a:t>DAU: Daily Active User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/>
              <a:t> </a:t>
            </a:r>
            <a:r>
              <a:rPr lang="en-US" altLang="ko-KR" sz="1200" i="1" dirty="0"/>
              <a:t>WAU: Weekly Active User</a:t>
            </a:r>
          </a:p>
          <a:p>
            <a:pPr>
              <a:buFont typeface="Arial" charset="0"/>
              <a:buChar char="•"/>
            </a:pPr>
            <a:r>
              <a:rPr lang="ko-KR" altLang="en-US" sz="1200" i="1" dirty="0"/>
              <a:t> </a:t>
            </a:r>
            <a:r>
              <a:rPr lang="en-US" altLang="ko-KR" sz="1200" i="1" dirty="0"/>
              <a:t>MAU: Monthly Active User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/>
              <a:t>기준은 비교적 명확해보이나</a:t>
            </a:r>
            <a:r>
              <a:rPr lang="en-US" altLang="ko-KR" sz="1200" dirty="0"/>
              <a:t>,</a:t>
            </a:r>
            <a:r>
              <a:rPr lang="ko-KR" altLang="en-US" sz="1200" dirty="0"/>
              <a:t> 이번 사례의 경우처럼</a:t>
            </a:r>
            <a:r>
              <a:rPr lang="en-US" altLang="ko-KR" sz="1200" dirty="0"/>
              <a:t> </a:t>
            </a:r>
            <a:r>
              <a:rPr lang="ko-KR" altLang="en-US" sz="1200" dirty="0"/>
              <a:t>앱을 실행만 시켜도 </a:t>
            </a:r>
            <a:r>
              <a:rPr lang="en-US" altLang="ko-KR" sz="1200" dirty="0"/>
              <a:t>Active</a:t>
            </a:r>
            <a:r>
              <a:rPr lang="ko-KR" altLang="en-US" sz="1200" dirty="0"/>
              <a:t>로 판단한다면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  <a:p>
            <a:r>
              <a:rPr lang="ko-KR" altLang="en-US" sz="1200" dirty="0"/>
              <a:t>비록 이런 방식이 틀린 방식은 아니지만</a:t>
            </a:r>
            <a:r>
              <a:rPr lang="en-US" altLang="ko-KR" sz="1200" dirty="0"/>
              <a:t>, </a:t>
            </a:r>
            <a:r>
              <a:rPr lang="ko-KR" altLang="en-US" sz="1200" dirty="0"/>
              <a:t>만약 프로그램을 실행만 시키고 아무런 행동도 하지 않아도 집계를 하면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해당 지표를 높이는 결과를 초래하므로 허수가 포함되기 쉽다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이러한 경우</a:t>
            </a:r>
            <a:r>
              <a:rPr lang="en-US" altLang="ko-KR" sz="1200" dirty="0"/>
              <a:t> </a:t>
            </a:r>
            <a:r>
              <a:rPr lang="ko-KR" altLang="en-US" sz="1200" dirty="0"/>
              <a:t>서비스의 고유한 상황과 비즈니스 도메인</a:t>
            </a:r>
            <a:r>
              <a:rPr lang="en-US" altLang="ko-KR" sz="1200" dirty="0"/>
              <a:t>,</a:t>
            </a:r>
            <a:r>
              <a:rPr lang="ko-KR" altLang="en-US" sz="1200" dirty="0"/>
              <a:t> 유저의 특성</a:t>
            </a:r>
            <a:r>
              <a:rPr lang="en-US" altLang="ko-KR" sz="1200" dirty="0"/>
              <a:t>(</a:t>
            </a:r>
            <a:r>
              <a:rPr lang="ko-KR" altLang="en-US" sz="1200" dirty="0"/>
              <a:t>이용 패턴</a:t>
            </a:r>
            <a:r>
              <a:rPr lang="en-US" altLang="ko-KR" sz="1200" dirty="0"/>
              <a:t>)</a:t>
            </a:r>
            <a:r>
              <a:rPr lang="ko-KR" altLang="en-US" sz="1200" dirty="0"/>
              <a:t> 등을 다방면으로 고려해 </a:t>
            </a:r>
            <a:br>
              <a:rPr lang="en-US" altLang="ko-KR" sz="1200" dirty="0"/>
            </a:br>
            <a:r>
              <a:rPr lang="ko-KR" altLang="en-US" sz="1200" dirty="0"/>
              <a:t>보다 정밀한 </a:t>
            </a:r>
            <a:r>
              <a:rPr lang="en-US" altLang="ko-KR" sz="1200" dirty="0"/>
              <a:t>Activation </a:t>
            </a:r>
            <a:r>
              <a:rPr lang="ko-KR" altLang="en-US" sz="1200" dirty="0"/>
              <a:t>지표를 개발할 필요가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프로젝트의 배경을 정리하면</a:t>
            </a:r>
            <a:r>
              <a:rPr lang="en-US" altLang="ko-KR" sz="1200" dirty="0"/>
              <a:t>,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현재 </a:t>
            </a:r>
            <a:r>
              <a:rPr lang="en-US" altLang="ko-KR" sz="1200" b="1" dirty="0"/>
              <a:t>Activeness </a:t>
            </a:r>
            <a:r>
              <a:rPr lang="ko-KR" altLang="en-US" sz="1200" b="1" dirty="0"/>
              <a:t>판단 기준이 느슨하여 허수가 많은 상황을 해결 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b="1" dirty="0"/>
              <a:t>기존 대시보드가 많아 유지보수에 불필요한 리소스 낭비중이므로 지표를 최소화</a:t>
            </a:r>
          </a:p>
        </p:txBody>
      </p:sp>
    </p:spTree>
    <p:extLst>
      <p:ext uri="{BB962C8B-B14F-4D97-AF65-F5344CB8AC3E}">
        <p14:creationId xmlns:p14="http://schemas.microsoft.com/office/powerpoint/2010/main" val="3169478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05-1.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배경 및 문제 정의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(3)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목적</a:t>
            </a:r>
            <a:endParaRPr lang="en-US" altLang="ko-KR" sz="1600" b="1" dirty="0"/>
          </a:p>
          <a:p>
            <a:endParaRPr lang="en-US" altLang="ko-KR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</a:rPr>
              <a:t>이번 케이스의 목적은 명확하게 아래와 같이 정리된다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ko-KR" altLang="en-US" sz="1200" b="1" dirty="0">
                <a:solidFill>
                  <a:srgbClr val="0432FF"/>
                </a:solidFill>
              </a:rPr>
              <a:t> 정밀한 </a:t>
            </a:r>
            <a:r>
              <a:rPr lang="en-US" altLang="ko-KR" sz="1200" b="1" dirty="0">
                <a:solidFill>
                  <a:srgbClr val="0432FF"/>
                </a:solidFill>
              </a:rPr>
              <a:t>Activeness </a:t>
            </a:r>
            <a:r>
              <a:rPr lang="ko-KR" altLang="en-US" sz="1200" b="1" dirty="0">
                <a:solidFill>
                  <a:srgbClr val="0432FF"/>
                </a:solidFill>
              </a:rPr>
              <a:t>를 표현하는 하나의 인덱스 산출 </a:t>
            </a:r>
            <a:r>
              <a:rPr lang="en-US" altLang="ko-KR" sz="1200" b="1" dirty="0">
                <a:solidFill>
                  <a:srgbClr val="0432FF"/>
                </a:solidFill>
              </a:rPr>
              <a:t>(OMTM)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4183C4"/>
                </a:solidFill>
                <a:hlinkClick r:id="rId3"/>
              </a:rPr>
              <a:t> </a:t>
            </a:r>
            <a:r>
              <a:rPr lang="en-US" altLang="ko-KR" sz="1200" dirty="0">
                <a:solidFill>
                  <a:srgbClr val="4183C4"/>
                </a:solidFill>
                <a:hlinkClick r:id="rId3"/>
              </a:rPr>
              <a:t>OMTM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Facebook: 7 friends within 10 days of signing up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Dropbox: put at least one file in one folder on one device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</a:rPr>
              <a:t>Twitter: visiting at least 7 times a month</a:t>
            </a: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rgbClr val="000000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</a:rPr>
              <a:t> 인덱스 산출을 위한 변수와 가중치 도출</a:t>
            </a:r>
          </a:p>
          <a:p>
            <a:endParaRPr lang="en-US" altLang="ko-KR" sz="1200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2050" name="Picture 2" descr="https://wikidocs.net/images/page/16602/w_s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7804" y="4164657"/>
            <a:ext cx="34290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ikidocs.net/images/page/16602/ku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9608" y="3102212"/>
            <a:ext cx="4456426" cy="26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47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03-1. </a:t>
            </a:r>
            <a:r>
              <a:rPr lang="ko-KR" altLang="en-US" sz="2000" b="1" dirty="0"/>
              <a:t>문제 정의 및 가설 설정</a:t>
            </a:r>
            <a:r>
              <a:rPr lang="en-US" altLang="ko-KR" sz="2000" b="1" dirty="0"/>
              <a:t>(4)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652181" y="1238079"/>
            <a:ext cx="103421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가설 정립 및 예상 </a:t>
            </a:r>
            <a:r>
              <a:rPr lang="en-US" altLang="ko-KR" sz="1600" b="1" dirty="0"/>
              <a:t>Output</a:t>
            </a:r>
          </a:p>
          <a:p>
            <a:br>
              <a:rPr lang="ko-KR" altLang="en-US" sz="1600" dirty="0"/>
            </a:br>
            <a:r>
              <a:rPr lang="ko-KR" altLang="en-US" sz="1200" dirty="0"/>
              <a:t>가설을 설정하는 것은 도메인 지식이 충분하지 않거나 분석 업무 경험이 많지 않다면 어려울 수 있는 부분이다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가설 설정은 상황에 따라 생략할 수 있는 부분이며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오히려 데이터 탐색의 범위를 좁히는 결과를 낳기도 하기 때문에 목적 설정 과정에 비해 중요도가 높지 않다고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</a:t>
            </a:r>
            <a:r>
              <a:rPr lang="ko-KR" altLang="en-US" sz="1200" b="1" dirty="0"/>
              <a:t>가설을 만들고 예상 산출물</a:t>
            </a:r>
            <a:r>
              <a:rPr lang="en-US" altLang="ko-KR" sz="1200" b="1" dirty="0"/>
              <a:t>(Output)</a:t>
            </a:r>
            <a:r>
              <a:rPr lang="ko-KR" altLang="en-US" sz="1200" b="1" dirty="0"/>
              <a:t>을 그려보는 과정은 데이터 수집 및 분석 과정에서 수많은 의사결정을 진행할시 도움</a:t>
            </a:r>
            <a:r>
              <a:rPr lang="ko-KR" altLang="en-US" sz="1200" dirty="0"/>
              <a:t>이 되기도 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이번 가상 상황에서는 아래와 같이 가설을 미리 도출하여 예상 산출물을 어렴풋이 그려볼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가설</a:t>
            </a:r>
            <a:r>
              <a:rPr lang="en-US" altLang="ko-KR" sz="1200" dirty="0"/>
              <a:t>1: </a:t>
            </a:r>
            <a:r>
              <a:rPr lang="ko-KR" altLang="en-US" sz="1200" dirty="0"/>
              <a:t>이탈이 많이 발생하는 구간은 </a:t>
            </a:r>
            <a:r>
              <a:rPr lang="ko-KR" altLang="en-US" sz="1200" b="1" dirty="0">
                <a:solidFill>
                  <a:srgbClr val="0432FF"/>
                </a:solidFill>
              </a:rPr>
              <a:t>구매 상세 페이지에서 구매 완료로 전환하는 구간</a:t>
            </a:r>
            <a:r>
              <a:rPr lang="ko-KR" altLang="en-US" sz="1200" dirty="0"/>
              <a:t>일 것이다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이유</a:t>
            </a:r>
            <a:r>
              <a:rPr lang="en-US" altLang="ko-KR" sz="1200" dirty="0"/>
              <a:t>1: </a:t>
            </a:r>
            <a:r>
              <a:rPr lang="ko-KR" altLang="en-US" sz="1200" dirty="0"/>
              <a:t>구매를 한다는 것은 돈을 지불해야 하는 행위이며 일반적으로 목적 달성이 어려움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가설</a:t>
            </a:r>
            <a:r>
              <a:rPr lang="en-US" altLang="ko-KR" sz="1200" dirty="0"/>
              <a:t>2: </a:t>
            </a:r>
            <a:r>
              <a:rPr lang="ko-KR" altLang="en-US" sz="1200" dirty="0"/>
              <a:t>그룹으로 세분화했을 때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rgbClr val="0432FF"/>
                </a:solidFill>
              </a:rPr>
              <a:t>그룹 조건에 따라 전환율이나 이탈율에서 통계적으로 유의미한 차이</a:t>
            </a:r>
            <a:r>
              <a:rPr lang="ko-KR" altLang="en-US" sz="1200" dirty="0"/>
              <a:t>를 보일 것이다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이유</a:t>
            </a:r>
            <a:r>
              <a:rPr lang="en-US" altLang="ko-KR" sz="1200" dirty="0"/>
              <a:t>2: </a:t>
            </a:r>
            <a:r>
              <a:rPr lang="ko-KR" altLang="en-US" sz="1200" dirty="0"/>
              <a:t>그룹 조건은 행동 패턴을 결정짓는 주요 요인중 하나이므로 위와 같은 결과가 나올 것</a:t>
            </a:r>
            <a:endParaRPr lang="en-US" altLang="ko-KR" sz="1200" dirty="0"/>
          </a:p>
          <a:p>
            <a:r>
              <a:rPr lang="en-US" altLang="ko-KR" sz="1200" dirty="0"/>
              <a:t>            (</a:t>
            </a: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그룹 세분화가 진행되기 전이므로 </a:t>
            </a:r>
            <a:r>
              <a:rPr lang="ko-KR" altLang="en-US" sz="1200" b="1" dirty="0"/>
              <a:t>오픈 결론</a:t>
            </a:r>
            <a:r>
              <a:rPr lang="ko-KR" altLang="en-US" sz="1200" dirty="0"/>
              <a:t>으로 유지</a:t>
            </a:r>
            <a:r>
              <a:rPr lang="en-US" altLang="ko-KR" sz="1200" dirty="0"/>
              <a:t>)</a:t>
            </a:r>
          </a:p>
          <a:p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4098" name="Picture 2" descr="https://wikidocs.net/images/page/16571/out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348" y="4420754"/>
            <a:ext cx="42957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3963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(1)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분석 </a:t>
            </a:r>
            <a:r>
              <a:rPr lang="en-US" altLang="ko-KR" sz="1600" b="1" dirty="0"/>
              <a:t>Frame</a:t>
            </a:r>
          </a:p>
          <a:p>
            <a:endParaRPr lang="en-US" altLang="ko-KR" dirty="0">
              <a:solidFill>
                <a:srgbClr val="000000"/>
              </a:solidFill>
              <a:latin typeface="Malgun Gothic" charset="-127"/>
            </a:endParaRPr>
          </a:p>
          <a:p>
            <a:r>
              <a:rPr lang="en-US" altLang="ko-KR" sz="1200" b="1" dirty="0"/>
              <a:t>KUI (Key Usage Index)</a:t>
            </a:r>
            <a:r>
              <a:rPr lang="ko-KR" altLang="en-US" sz="1200" b="1" dirty="0"/>
              <a:t> 수식 도출 및 개발</a:t>
            </a:r>
            <a:endParaRPr lang="en-US" altLang="ko-KR" sz="1200" b="1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사용성 관련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 탐색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Feature Selection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변수별 </a:t>
            </a:r>
            <a:r>
              <a:rPr lang="en-US" altLang="ko-KR" sz="1200" dirty="0"/>
              <a:t>Weight </a:t>
            </a:r>
            <a:r>
              <a:rPr lang="ko-KR" altLang="en-US" sz="1200" dirty="0"/>
              <a:t>및 산출식 도출</a:t>
            </a:r>
          </a:p>
          <a:p>
            <a:endParaRPr lang="en-US" altLang="ko-KR" dirty="0">
              <a:solidFill>
                <a:srgbClr val="000000"/>
              </a:solidFill>
              <a:latin typeface="Malgun Gothic" charset="-127"/>
            </a:endParaRPr>
          </a:p>
        </p:txBody>
      </p:sp>
      <p:pic>
        <p:nvPicPr>
          <p:cNvPr id="3074" name="Picture 2" descr="https://wikidocs.net/images/page/16610/kui_fr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4776" y="1998921"/>
            <a:ext cx="70294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1F3076-A4C0-534D-B13E-4421431BFD0D}"/>
              </a:ext>
            </a:extLst>
          </p:cNvPr>
          <p:cNvSpPr txBox="1"/>
          <p:nvPr/>
        </p:nvSpPr>
        <p:spPr>
          <a:xfrm>
            <a:off x="7454107" y="2755925"/>
            <a:ext cx="84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MECE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0991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05-2.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분석 프레임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(2)</a:t>
            </a:r>
            <a:endParaRPr lang="ko-KR" altLang="en-US" sz="2000" b="1" dirty="0">
              <a:solidFill>
                <a:srgbClr val="000000"/>
              </a:solidFill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Dataset</a:t>
            </a:r>
          </a:p>
          <a:p>
            <a:endParaRPr lang="en-US" altLang="ko-KR" dirty="0">
              <a:solidFill>
                <a:srgbClr val="000000"/>
              </a:solidFill>
              <a:latin typeface="Malgun Gothic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일별 </a:t>
            </a:r>
            <a:r>
              <a:rPr lang="en-US" altLang="ko-KR" sz="1200" dirty="0"/>
              <a:t>Active </a:t>
            </a:r>
            <a:r>
              <a:rPr lang="ko-KR" altLang="en-US" sz="1200" dirty="0"/>
              <a:t>유저수 </a:t>
            </a:r>
            <a:r>
              <a:rPr lang="en-US" altLang="ko-KR" sz="1200" dirty="0"/>
              <a:t>(</a:t>
            </a:r>
            <a:r>
              <a:rPr lang="ko-KR" altLang="en-US" sz="1200" dirty="0"/>
              <a:t>국가별</a:t>
            </a:r>
            <a:r>
              <a:rPr lang="en-US" altLang="ko-KR" sz="1200" dirty="0"/>
              <a:t>, </a:t>
            </a:r>
            <a:r>
              <a:rPr lang="ko-KR" altLang="en-US" sz="1200" dirty="0"/>
              <a:t>기준별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플랫폼별 구분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특정 </a:t>
            </a:r>
            <a:r>
              <a:rPr lang="en-US" altLang="ko-KR" sz="1200" dirty="0"/>
              <a:t>2</a:t>
            </a:r>
            <a:r>
              <a:rPr lang="ko-KR" altLang="en-US" sz="1200" dirty="0"/>
              <a:t>주간의 이용행동 데이터 </a:t>
            </a:r>
            <a:r>
              <a:rPr lang="en-US" altLang="ko-KR" sz="1200" dirty="0"/>
              <a:t>(2</a:t>
            </a:r>
            <a:r>
              <a:rPr lang="ko-KR" altLang="en-US" sz="1200" dirty="0"/>
              <a:t>주 </a:t>
            </a:r>
            <a:r>
              <a:rPr lang="en-US" altLang="ko-KR" sz="1200" dirty="0"/>
              <a:t>Retention </a:t>
            </a:r>
            <a:r>
              <a:rPr lang="ko-KR" altLang="en-US" sz="1200" dirty="0"/>
              <a:t>여부로 </a:t>
            </a:r>
            <a:r>
              <a:rPr lang="en-US" altLang="ko-KR" sz="1200" dirty="0"/>
              <a:t>feature selection)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Retention</a:t>
            </a:r>
            <a:r>
              <a:rPr lang="ko-KR" altLang="en-US" sz="1200" dirty="0"/>
              <a:t>에 대한 영향력</a:t>
            </a:r>
            <a:r>
              <a:rPr lang="en-US" altLang="ko-KR" sz="1200" dirty="0"/>
              <a:t>(coefficient)</a:t>
            </a:r>
            <a:r>
              <a:rPr lang="ko-KR" altLang="en-US" sz="1200" dirty="0"/>
              <a:t>을 기준으로 가중치 산출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r>
              <a:rPr lang="ko-KR" altLang="en-US" sz="1600" b="1" dirty="0"/>
              <a:t>고려사항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지금 케이스와 같이 신규 지표를 개발하는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실제 지표를 트래킹</a:t>
            </a:r>
            <a:r>
              <a:rPr lang="en-US" altLang="ko-KR" sz="1200" dirty="0"/>
              <a:t>/</a:t>
            </a:r>
            <a:r>
              <a:rPr lang="ko-KR" altLang="en-US" sz="1200" dirty="0"/>
              <a:t>모니터링하고 대응 등 </a:t>
            </a:r>
            <a:r>
              <a:rPr lang="en-US" altLang="ko-KR" sz="1200" dirty="0"/>
              <a:t>Action</a:t>
            </a:r>
            <a:r>
              <a:rPr lang="ko-KR" altLang="en-US" sz="1200" dirty="0"/>
              <a:t>을 진행할 유관자와의 협업이 중요하다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일정 및 공유 방식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협업 엔지니어 및 담당자 등 배정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대시보드</a:t>
            </a:r>
            <a:r>
              <a:rPr lang="en-US" altLang="ko-KR" sz="1200" dirty="0"/>
              <a:t>/</a:t>
            </a:r>
            <a:r>
              <a:rPr lang="ko-KR" altLang="en-US" sz="1200" dirty="0"/>
              <a:t>모니터링 방식</a:t>
            </a:r>
          </a:p>
          <a:p>
            <a:endParaRPr lang="en-US" altLang="ko-KR" sz="1200" dirty="0"/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3104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05-3. </a:t>
            </a:r>
            <a:r>
              <a:rPr lang="ko-KR" altLang="en-US" sz="2000" b="1" dirty="0"/>
              <a:t>데이터 탐색</a:t>
            </a:r>
            <a:r>
              <a:rPr lang="en-US" altLang="ko-KR" sz="2000" b="1" dirty="0"/>
              <a:t>(1): Active </a:t>
            </a:r>
            <a:r>
              <a:rPr lang="ko-KR" altLang="en-US" sz="2000" b="1" dirty="0"/>
              <a:t>판정 기준 도출</a:t>
            </a:r>
            <a:br>
              <a:rPr lang="ko-KR" altLang="en-US" sz="2000" dirty="0"/>
            </a:b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우선 데이터 탐색 과정을 통해 얻고자 하는 목적은 아래와 같다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기존 지표</a:t>
            </a:r>
            <a:r>
              <a:rPr lang="en-US" altLang="ko-KR" sz="1200" dirty="0"/>
              <a:t>(DAU)</a:t>
            </a:r>
            <a:r>
              <a:rPr lang="ko-KR" altLang="en-US" sz="1200" dirty="0"/>
              <a:t>를 대체할 수 있는</a:t>
            </a:r>
            <a:r>
              <a:rPr lang="en-US" altLang="ko-KR" sz="1200" dirty="0"/>
              <a:t>,</a:t>
            </a:r>
            <a:r>
              <a:rPr lang="ko-KR" altLang="en-US" sz="1200" dirty="0"/>
              <a:t> 보다 정확한 </a:t>
            </a:r>
            <a:r>
              <a:rPr lang="en-US" altLang="ko-KR" sz="1200" dirty="0"/>
              <a:t>Active </a:t>
            </a:r>
            <a:r>
              <a:rPr lang="ko-KR" altLang="en-US" sz="1200" dirty="0"/>
              <a:t>판정 기준은 무엇인가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가설적인 여러 판정 기준 중 가장 적합한 기준은 무엇인가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기준을 정한 후</a:t>
            </a:r>
            <a:r>
              <a:rPr lang="en-US" altLang="ko-KR" sz="1200" dirty="0"/>
              <a:t>,</a:t>
            </a:r>
            <a:r>
              <a:rPr lang="ko-KR" altLang="en-US" sz="1200" dirty="0"/>
              <a:t> 범주 변인 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</a:t>
            </a:r>
            <a:r>
              <a:rPr lang="ko-KR" altLang="en-US" sz="1200" dirty="0"/>
              <a:t>국가별</a:t>
            </a:r>
            <a:r>
              <a:rPr lang="en-US" altLang="ko-KR" sz="1200" dirty="0"/>
              <a:t>, </a:t>
            </a:r>
            <a:r>
              <a:rPr lang="ko-KR" altLang="en-US" sz="1200" dirty="0"/>
              <a:t>기준별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플랫폼별</a:t>
            </a:r>
            <a:r>
              <a:rPr lang="en-US" altLang="ko-KR" sz="1200" dirty="0"/>
              <a:t>, </a:t>
            </a:r>
            <a:r>
              <a:rPr lang="ko-KR" altLang="en-US" sz="1200" dirty="0"/>
              <a:t>결제유무 등</a:t>
            </a:r>
            <a:r>
              <a:rPr lang="en-US" altLang="ko-KR" sz="1200" dirty="0"/>
              <a:t>)</a:t>
            </a:r>
            <a:r>
              <a:rPr lang="ko-KR" altLang="en-US" sz="1200" dirty="0"/>
              <a:t>으로 구분했을 때</a:t>
            </a:r>
            <a:r>
              <a:rPr lang="en-US" altLang="ko-KR" sz="1200" dirty="0"/>
              <a:t>, Activeness </a:t>
            </a:r>
            <a:r>
              <a:rPr lang="ko-KR" altLang="en-US" sz="1200" dirty="0"/>
              <a:t>패턴이 어떻게 달라지는가</a:t>
            </a:r>
            <a:r>
              <a:rPr lang="en-US" altLang="ko-KR" sz="1200" dirty="0"/>
              <a:t>?</a:t>
            </a: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r>
              <a:rPr lang="ko-KR" altLang="en-US" sz="1600" b="1" dirty="0"/>
              <a:t>가설적 판정 기준</a:t>
            </a:r>
          </a:p>
          <a:p>
            <a:endParaRPr lang="en-US" altLang="ko-KR" sz="1200" dirty="0"/>
          </a:p>
          <a:p>
            <a:r>
              <a:rPr lang="ko-KR" altLang="en-US" sz="1200" dirty="0"/>
              <a:t>배경에서 설명한 대로 단순히 </a:t>
            </a:r>
            <a:r>
              <a:rPr lang="en-US" altLang="ko-KR" sz="1200" dirty="0"/>
              <a:t>DAU</a:t>
            </a:r>
            <a:r>
              <a:rPr lang="ko-KR" altLang="en-US" sz="1200" dirty="0"/>
              <a:t>라는 지표를 통해 활동성을 트래킹하고 있는 상황이므로 앱을 실행하기만 해도 허수가 잡히게 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따라서 가설적으로 몇 개의 </a:t>
            </a:r>
            <a:r>
              <a:rPr lang="en-US" altLang="ko-KR" sz="1200" dirty="0"/>
              <a:t>Activeness </a:t>
            </a:r>
            <a:r>
              <a:rPr lang="ko-KR" altLang="en-US" sz="1200" dirty="0"/>
              <a:t>판정 기준을 설정해 데이터를 추출하고 탐색을 위한 준비를 진행할 필요가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가설적 판단 기준을 정의할 때 도메인 전문가의 지식을 이용하는 것이 효과적이다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option 1. </a:t>
            </a:r>
            <a:r>
              <a:rPr lang="ko-KR" altLang="en-US" sz="1200" dirty="0"/>
              <a:t>파일을 </a:t>
            </a:r>
            <a:r>
              <a:rPr lang="en-US" altLang="ko-KR" sz="1200" b="1" dirty="0"/>
              <a:t>View</a:t>
            </a:r>
            <a:r>
              <a:rPr lang="ko-KR" altLang="en-US" sz="1200" dirty="0"/>
              <a:t> 했을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로 판정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200" dirty="0"/>
              <a:t>option 2. </a:t>
            </a:r>
            <a:r>
              <a:rPr lang="ko-KR" altLang="en-US" sz="1200" dirty="0"/>
              <a:t>파일을 </a:t>
            </a:r>
            <a:r>
              <a:rPr lang="en-US" altLang="ko-KR" sz="1200" b="1" dirty="0"/>
              <a:t>View</a:t>
            </a:r>
            <a:r>
              <a:rPr lang="ko-KR" altLang="en-US" sz="1200" dirty="0"/>
              <a:t> </a:t>
            </a:r>
            <a:r>
              <a:rPr lang="en-US" altLang="ko-KR" sz="1200" dirty="0"/>
              <a:t>and (</a:t>
            </a:r>
            <a:r>
              <a:rPr lang="en-US" altLang="ko-KR" sz="1200" b="1" dirty="0"/>
              <a:t>Edit</a:t>
            </a:r>
            <a:r>
              <a:rPr lang="ko-KR" altLang="en-US" sz="1200" dirty="0"/>
              <a:t> </a:t>
            </a:r>
            <a:r>
              <a:rPr lang="en-US" altLang="ko-KR" sz="1200" dirty="0"/>
              <a:t>or </a:t>
            </a:r>
            <a:r>
              <a:rPr lang="en-US" altLang="ko-KR" sz="1200" b="1" dirty="0"/>
              <a:t>Export</a:t>
            </a:r>
            <a:r>
              <a:rPr lang="en-US" altLang="ko-KR" sz="1200" dirty="0"/>
              <a:t>) </a:t>
            </a:r>
            <a:r>
              <a:rPr lang="ko-KR" altLang="en-US" sz="1200" dirty="0"/>
              <a:t>했을 경우 </a:t>
            </a:r>
            <a:r>
              <a:rPr lang="en-US" altLang="ko-KR" sz="1200" dirty="0"/>
              <a:t>Active </a:t>
            </a:r>
            <a:r>
              <a:rPr lang="ko-KR" altLang="en-US" sz="1200" dirty="0"/>
              <a:t>판정</a:t>
            </a: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r>
              <a:rPr lang="en-US" altLang="ko-KR" sz="1600" b="1" dirty="0">
                <a:solidFill>
                  <a:schemeClr val="accent1"/>
                </a:solidFill>
              </a:rPr>
              <a:t>Dataset</a:t>
            </a:r>
            <a:r>
              <a:rPr lang="ko-KR" altLang="en-US" sz="1600" b="1" dirty="0">
                <a:solidFill>
                  <a:schemeClr val="accent1"/>
                </a:solidFill>
              </a:rPr>
              <a:t> 탐색 실습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endParaRPr lang="en-US" altLang="ko-KR" sz="1200" dirty="0"/>
          </a:p>
          <a:p>
            <a:r>
              <a:rPr lang="ko-KR" altLang="en-US" sz="1200" dirty="0"/>
              <a:t>이번에 추출된 데이터셋의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일반적인 경우와 조금 다르게 범주변인의 </a:t>
            </a:r>
            <a:r>
              <a:rPr lang="en-US" altLang="ko-KR" sz="1200" b="1" dirty="0"/>
              <a:t>flag</a:t>
            </a:r>
            <a:r>
              <a:rPr lang="ko-KR" altLang="en-US" sz="1200" dirty="0"/>
              <a:t> 를 잘 활용하여 분석을 진행해야 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우선 데이터셋을 불러와서 데이터의 형태를 이해하도록 하자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charset="0"/>
              <a:buChar char="•"/>
            </a:pPr>
            <a:endParaRPr lang="ko-KR" altLang="en-US" sz="1200" dirty="0"/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120159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15637" y="581891"/>
            <a:ext cx="688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05-3. </a:t>
            </a:r>
            <a:r>
              <a:rPr lang="ko-KR" altLang="en-US" sz="2000" b="1" dirty="0"/>
              <a:t>데이터 탐색</a:t>
            </a:r>
            <a:r>
              <a:rPr lang="en-US" altLang="ko-KR" sz="2000" b="1" dirty="0"/>
              <a:t>(2):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변수 선정</a:t>
            </a:r>
            <a:r>
              <a:rPr lang="en-US" altLang="ko-KR" sz="2000" b="1" dirty="0">
                <a:solidFill>
                  <a:srgbClr val="000000"/>
                </a:solidFill>
                <a:latin typeface="Malgun Gothic" charset="-127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Malgun Gothic" charset="-127"/>
              </a:rPr>
              <a:t>및 지표 산출</a:t>
            </a:r>
            <a:endParaRPr lang="ko-KR" altLang="en-US" sz="2000" b="1" i="0" dirty="0">
              <a:solidFill>
                <a:srgbClr val="000000"/>
              </a:solidFill>
              <a:effectLst/>
              <a:latin typeface="Malgun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940" y="1517779"/>
            <a:ext cx="101776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차 데이터 탐색을 통해 </a:t>
            </a:r>
            <a:r>
              <a:rPr lang="en-US" altLang="ko-KR" sz="1200" dirty="0"/>
              <a:t>Activeness </a:t>
            </a:r>
            <a:r>
              <a:rPr lang="ko-KR" altLang="en-US" sz="1200" dirty="0"/>
              <a:t>판정 기준을 선정했다면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 판정 기준으로 변수별 가중치를 산출하기 위한 과정을 진행할 필요가 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비록 새로운 판정 기준으로 일별 </a:t>
            </a:r>
            <a:r>
              <a:rPr lang="en-US" altLang="ko-KR" sz="1200" dirty="0"/>
              <a:t>Activeness</a:t>
            </a:r>
            <a:r>
              <a:rPr lang="ko-KR" altLang="en-US" sz="1200" dirty="0"/>
              <a:t>를 카운트해 지표를 개선할 수 있으나</a:t>
            </a:r>
            <a:r>
              <a:rPr lang="en-US" altLang="ko-KR" sz="1200" dirty="0"/>
              <a:t>, </a:t>
            </a:r>
            <a:r>
              <a:rPr lang="ko-KR" altLang="en-US" sz="1200" dirty="0"/>
              <a:t>보다 상세하고 정확한 지표를 개발하기 위해 이용 관련 변수를 추출하고 특정 이벤트나 행동 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</a:t>
            </a:r>
            <a:r>
              <a:rPr lang="ko-KR" altLang="en-US" sz="1200" dirty="0"/>
              <a:t>잔존 여부</a:t>
            </a:r>
            <a:r>
              <a:rPr lang="en-US" altLang="ko-KR" sz="1200" dirty="0"/>
              <a:t>)</a:t>
            </a:r>
            <a:r>
              <a:rPr lang="ko-KR" altLang="en-US" sz="1200" dirty="0"/>
              <a:t>을 기준으로 가중치를 산출해 신규 지표 </a:t>
            </a:r>
            <a:r>
              <a:rPr lang="en-US" altLang="ko-KR" sz="1200" dirty="0"/>
              <a:t>(KUI)</a:t>
            </a:r>
            <a:r>
              <a:rPr lang="ko-KR" altLang="en-US" sz="1200" dirty="0"/>
              <a:t>를 개발하는 과정을 진행하도록 하자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600" b="1" dirty="0"/>
              <a:t>산출식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200" dirty="0"/>
              <a:t>일반적으로 지표는 아래와 같이 가중치 </a:t>
            </a:r>
            <a:r>
              <a:rPr lang="en-US" altLang="ko-KR" sz="1200" dirty="0"/>
              <a:t>X </a:t>
            </a:r>
            <a:r>
              <a:rPr lang="ko-KR" altLang="en-US" sz="1200" dirty="0"/>
              <a:t>변수의 합으로 정의한다</a:t>
            </a:r>
            <a:r>
              <a:rPr lang="en-US" altLang="ko-KR" sz="1200" dirty="0"/>
              <a:t>.</a:t>
            </a:r>
          </a:p>
          <a:p>
            <a:br>
              <a:rPr lang="en-US" altLang="ko-KR" sz="1600" b="1" dirty="0"/>
            </a:br>
            <a:endParaRPr lang="ko-KR" altLang="en-US" sz="1600" b="1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b="1" dirty="0"/>
              <a:t>변수 선정</a:t>
            </a:r>
            <a:endParaRPr lang="en-US" altLang="ko-KR" sz="1600" b="1" dirty="0"/>
          </a:p>
          <a:p>
            <a:endParaRPr lang="en-US" altLang="ko-KR" sz="1200" dirty="0"/>
          </a:p>
          <a:p>
            <a:r>
              <a:rPr lang="ko-KR" altLang="en-US" sz="1200" dirty="0"/>
              <a:t>변수 후보를 선택할 때는 도메인 영역의 지식을 활용해 아래와 같이 후보군을 추릴 수 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예측하고자 하는 변수 역시 동일한 방식으로 선택하는 것이 필요하다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예측변수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특정 </a:t>
            </a:r>
            <a:r>
              <a:rPr lang="en-US" altLang="ko-KR" sz="1200" dirty="0"/>
              <a:t>7</a:t>
            </a:r>
            <a:r>
              <a:rPr lang="ko-KR" altLang="en-US" sz="1200" dirty="0"/>
              <a:t>일간</a:t>
            </a:r>
            <a:r>
              <a:rPr lang="en-US" altLang="ko-KR" sz="1200" dirty="0"/>
              <a:t>, </a:t>
            </a:r>
            <a:r>
              <a:rPr lang="ko-KR" altLang="en-US" sz="1200" dirty="0"/>
              <a:t>이용 파일수</a:t>
            </a:r>
            <a:r>
              <a:rPr lang="en-US" altLang="ko-KR" sz="1200" dirty="0"/>
              <a:t>(</a:t>
            </a:r>
            <a:r>
              <a:rPr lang="ko-KR" altLang="en-US" sz="1200" dirty="0"/>
              <a:t>유니크</a:t>
            </a:r>
            <a:r>
              <a:rPr lang="en-US" altLang="ko-KR" sz="1200" dirty="0"/>
              <a:t>), </a:t>
            </a:r>
            <a:r>
              <a:rPr lang="ko-KR" altLang="en-US" sz="1200" dirty="0"/>
              <a:t>총 열람 횟수 및 저장횟수</a:t>
            </a:r>
            <a:r>
              <a:rPr lang="en-US" altLang="ko-KR" sz="1200" dirty="0"/>
              <a:t>, </a:t>
            </a:r>
            <a:r>
              <a:rPr lang="ko-KR" altLang="en-US" sz="1200" dirty="0"/>
              <a:t>내보내기 횟수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특정 </a:t>
            </a:r>
            <a:r>
              <a:rPr lang="en-US" altLang="ko-KR" sz="1200" dirty="0"/>
              <a:t>7</a:t>
            </a:r>
            <a:r>
              <a:rPr lang="ko-KR" altLang="en-US" sz="1200" dirty="0"/>
              <a:t>일간</a:t>
            </a:r>
            <a:r>
              <a:rPr lang="en-US" altLang="ko-KR" sz="1200" dirty="0"/>
              <a:t>, </a:t>
            </a:r>
            <a:r>
              <a:rPr lang="ko-KR" altLang="en-US" sz="1200" dirty="0"/>
              <a:t>열람 트래픽</a:t>
            </a:r>
            <a:r>
              <a:rPr lang="en-US" altLang="ko-KR" sz="1200" dirty="0"/>
              <a:t>, </a:t>
            </a:r>
            <a:r>
              <a:rPr lang="ko-KR" altLang="en-US" sz="1200" dirty="0"/>
              <a:t>편집 트래픽</a:t>
            </a:r>
            <a:r>
              <a:rPr lang="en-US" altLang="ko-KR" sz="1200" dirty="0"/>
              <a:t>, </a:t>
            </a:r>
            <a:r>
              <a:rPr lang="ko-KR" altLang="en-US" sz="1200" dirty="0"/>
              <a:t>내보내기 트래픽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특정 </a:t>
            </a:r>
            <a:r>
              <a:rPr lang="en-US" altLang="ko-KR" sz="1200" dirty="0"/>
              <a:t>7</a:t>
            </a:r>
            <a:r>
              <a:rPr lang="ko-KR" altLang="en-US" sz="1200" dirty="0"/>
              <a:t>일간</a:t>
            </a:r>
            <a:r>
              <a:rPr lang="en-US" altLang="ko-KR" sz="1200" dirty="0"/>
              <a:t>, </a:t>
            </a:r>
            <a:r>
              <a:rPr lang="ko-KR" altLang="en-US" sz="1200" dirty="0"/>
              <a:t>주간 방문횟수 </a:t>
            </a:r>
            <a:r>
              <a:rPr lang="en-US" altLang="ko-KR" sz="1200" dirty="0"/>
              <a:t>(FQ7)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1200" dirty="0"/>
              <a:t>종속변수</a:t>
            </a:r>
          </a:p>
          <a:p>
            <a:pPr marL="628650" lvl="1" indent="-171450">
              <a:buFont typeface="Arial" charset="0"/>
              <a:buChar char="•"/>
            </a:pPr>
            <a:r>
              <a:rPr lang="ko-KR" altLang="en-US" sz="1200" dirty="0"/>
              <a:t>다음주 잔존 여부 </a:t>
            </a:r>
            <a:r>
              <a:rPr lang="en-US" altLang="ko-KR" sz="1200" dirty="0"/>
              <a:t>(Boolean, 0 or 1)</a:t>
            </a:r>
          </a:p>
          <a:p>
            <a:pPr marL="628650" lvl="1" indent="-171450">
              <a:buFont typeface="Arial" charset="0"/>
              <a:buChar char="•"/>
            </a:pPr>
            <a:endParaRPr lang="en-US" altLang="ko-KR" sz="1200" dirty="0"/>
          </a:p>
          <a:p>
            <a:pPr lvl="0"/>
            <a:r>
              <a:rPr lang="en-US" altLang="ko-KR" sz="1600" b="1" dirty="0">
                <a:solidFill>
                  <a:schemeClr val="accent1"/>
                </a:solidFill>
              </a:rPr>
              <a:t>Dataset</a:t>
            </a:r>
            <a:r>
              <a:rPr lang="ko-KR" altLang="en-US" sz="1600" b="1" dirty="0">
                <a:solidFill>
                  <a:schemeClr val="accent1"/>
                </a:solidFill>
              </a:rPr>
              <a:t> 탐색 실습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Font typeface="Arial" charset="0"/>
              <a:buChar char="•"/>
            </a:pP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1028" name="Picture 4" descr="https://wikidocs.net/images/page/16602/w_s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42" y="3211032"/>
            <a:ext cx="34290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359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95597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4994</TotalTime>
  <Words>5598</Words>
  <Application>Microsoft Macintosh PowerPoint</Application>
  <PresentationFormat>와이드스크린</PresentationFormat>
  <Paragraphs>1037</Paragraphs>
  <Slides>94</Slides>
  <Notes>89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6" baseType="lpstr">
      <vt:lpstr>-apple-system</vt:lpstr>
      <vt:lpstr>Malgun Gothic</vt:lpstr>
      <vt:lpstr>Malgun Gothic</vt:lpstr>
      <vt:lpstr>Apple SD Gothic Neo</vt:lpstr>
      <vt:lpstr>HeadLineA</vt:lpstr>
      <vt:lpstr>Arial</vt:lpstr>
      <vt:lpstr>Bradley Hand</vt:lpstr>
      <vt:lpstr>Consolas</vt:lpstr>
      <vt:lpstr>Helvetica</vt:lpstr>
      <vt:lpstr>Mangal</vt:lpstr>
      <vt:lpstr>Wingdings</vt:lpstr>
      <vt:lpstr>Office 테마</vt:lpstr>
      <vt:lpstr>데이터 사이언스 Extension SCHOOL</vt:lpstr>
      <vt:lpstr>PowerPoint 프레젠테이션</vt:lpstr>
      <vt:lpstr>PowerPoint 프레젠테이션</vt:lpstr>
      <vt:lpstr>Funnel 분석을 통한 이탈구간 개선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결제 예측 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추천/랭킹 로직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신규 지표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수고하셨습니다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User</cp:lastModifiedBy>
  <cp:revision>462</cp:revision>
  <dcterms:created xsi:type="dcterms:W3CDTF">2017-11-08T04:36:09Z</dcterms:created>
  <dcterms:modified xsi:type="dcterms:W3CDTF">2019-05-29T07:38:39Z</dcterms:modified>
</cp:coreProperties>
</file>